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6" r:id="rId6"/>
    <p:sldId id="266" r:id="rId7"/>
    <p:sldId id="257" r:id="rId8"/>
    <p:sldId id="258" r:id="rId9"/>
    <p:sldId id="259" r:id="rId10"/>
    <p:sldId id="264" r:id="rId11"/>
    <p:sldId id="260" r:id="rId12"/>
    <p:sldId id="261" r:id="rId13"/>
    <p:sldId id="262" r:id="rId14"/>
    <p:sldId id="263"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68A364-EE9A-446E-A01C-97500B65413B}"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292817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68A364-EE9A-446E-A01C-97500B65413B}"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221952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68A364-EE9A-446E-A01C-97500B65413B}"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846815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561648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854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45110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606034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98015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866744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224255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378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68A364-EE9A-446E-A01C-97500B65413B}"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1962106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331306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36529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7632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68A364-EE9A-446E-A01C-97500B65413B}"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397265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68A364-EE9A-446E-A01C-97500B65413B}"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211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68A364-EE9A-446E-A01C-97500B65413B}" type="datetimeFigureOut">
              <a:rPr lang="en-GB" smtClean="0"/>
              <a:t>01/07/2021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334143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68A364-EE9A-446E-A01C-97500B65413B}" type="datetimeFigureOut">
              <a:rPr lang="en-GB" smtClean="0"/>
              <a:t>01/07/2021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267889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8A364-EE9A-446E-A01C-97500B65413B}" type="datetimeFigureOut">
              <a:rPr lang="en-GB" smtClean="0"/>
              <a:t>01/07/2021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422834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68A364-EE9A-446E-A01C-97500B65413B}"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222121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68A364-EE9A-446E-A01C-97500B65413B}"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893ACB-F8D5-4D38-87D4-4AA9A4DB4EF9}" type="slidenum">
              <a:rPr lang="en-GB" smtClean="0"/>
              <a:t>‹#›</a:t>
            </a:fld>
            <a:endParaRPr lang="en-GB"/>
          </a:p>
        </p:txBody>
      </p:sp>
    </p:spTree>
    <p:extLst>
      <p:ext uri="{BB962C8B-B14F-4D97-AF65-F5344CB8AC3E}">
        <p14:creationId xmlns:p14="http://schemas.microsoft.com/office/powerpoint/2010/main" val="224469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8A364-EE9A-446E-A01C-97500B65413B}" type="datetimeFigureOut">
              <a:rPr lang="en-GB" smtClean="0"/>
              <a:t>01/07/2021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93ACB-F8D5-4D38-87D4-4AA9A4DB4EF9}" type="slidenum">
              <a:rPr lang="en-GB" smtClean="0"/>
              <a:t>‹#›</a:t>
            </a:fld>
            <a:endParaRPr lang="en-GB"/>
          </a:p>
        </p:txBody>
      </p:sp>
    </p:spTree>
    <p:extLst>
      <p:ext uri="{BB962C8B-B14F-4D97-AF65-F5344CB8AC3E}">
        <p14:creationId xmlns:p14="http://schemas.microsoft.com/office/powerpoint/2010/main" val="576761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01/07/2021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744121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3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20.pn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0.pn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2.bin"/><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62659" y="3136613"/>
            <a:ext cx="5018682" cy="584775"/>
          </a:xfrm>
          <a:prstGeom prst="rect">
            <a:avLst/>
          </a:prstGeom>
          <a:noFill/>
        </p:spPr>
        <p:txBody>
          <a:bodyPr wrap="none" rtlCol="0">
            <a:spAutoFit/>
          </a:bodyPr>
          <a:lstStyle/>
          <a:p>
            <a:r>
              <a:rPr lang="en-GB" sz="3200" dirty="0" smtClean="0">
                <a:solidFill>
                  <a:schemeClr val="accent1"/>
                </a:solidFill>
              </a:rPr>
              <a:t>Oxbridge</a:t>
            </a:r>
            <a:r>
              <a:rPr lang="en-GB" sz="3200" dirty="0" smtClean="0"/>
              <a:t> Prime Factorisation</a:t>
            </a:r>
            <a:endParaRPr lang="en-GB" sz="3200" dirty="0"/>
          </a:p>
        </p:txBody>
      </p:sp>
    </p:spTree>
    <p:extLst>
      <p:ext uri="{BB962C8B-B14F-4D97-AF65-F5344CB8AC3E}">
        <p14:creationId xmlns:p14="http://schemas.microsoft.com/office/powerpoint/2010/main" val="232935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2856"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Numbers of Factors of Square Numbers</a:t>
            </a:r>
          </a:p>
        </p:txBody>
      </p:sp>
      <p:sp>
        <p:nvSpPr>
          <p:cNvPr id="11" name="TextBox 10"/>
          <p:cNvSpPr txBox="1"/>
          <p:nvPr/>
        </p:nvSpPr>
        <p:spPr>
          <a:xfrm>
            <a:off x="159034" y="5798665"/>
            <a:ext cx="880107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Square numbers (and only square numbers) have an odd number of factors.</a:t>
            </a:r>
          </a:p>
        </p:txBody>
      </p:sp>
      <p:sp>
        <p:nvSpPr>
          <p:cNvPr id="6" name="TextBox 5"/>
          <p:cNvSpPr txBox="1"/>
          <p:nvPr/>
        </p:nvSpPr>
        <p:spPr>
          <a:xfrm>
            <a:off x="163407" y="2300599"/>
            <a:ext cx="6624736" cy="369332"/>
          </a:xfrm>
          <a:prstGeom prst="rect">
            <a:avLst/>
          </a:prstGeom>
          <a:noFill/>
        </p:spPr>
        <p:txBody>
          <a:bodyPr wrap="square" rtlCol="0">
            <a:spAutoFit/>
          </a:bodyPr>
          <a:lstStyle/>
          <a:p>
            <a:r>
              <a:rPr lang="en-GB" b="1" dirty="0"/>
              <a:t>1, 7, 49 (3 factors)</a:t>
            </a:r>
          </a:p>
        </p:txBody>
      </p:sp>
      <mc:AlternateContent xmlns:mc="http://schemas.openxmlformats.org/markup-compatibility/2006" xmlns:a14="http://schemas.microsoft.com/office/drawing/2010/main">
        <mc:Choice Requires="a14">
          <p:sp>
            <p:nvSpPr>
              <p:cNvPr id="24" name="TextBox 23"/>
              <p:cNvSpPr txBox="1"/>
              <p:nvPr/>
            </p:nvSpPr>
            <p:spPr>
              <a:xfrm>
                <a:off x="107938" y="3425563"/>
                <a:ext cx="8852177" cy="646331"/>
              </a:xfrm>
              <a:prstGeom prst="rect">
                <a:avLst/>
              </a:prstGeom>
              <a:noFill/>
            </p:spPr>
            <p:txBody>
              <a:bodyPr wrap="square" rtlCol="0">
                <a:spAutoFit/>
              </a:bodyPr>
              <a:lstStyle/>
              <a:p>
                <a:r>
                  <a:rPr lang="en-GB" dirty="0"/>
                  <a:t>Normally factors come in pairs. e.g. For 20, we have </a:t>
                </a:r>
                <a14:m>
                  <m:oMath xmlns:m="http://schemas.openxmlformats.org/officeDocument/2006/math">
                    <m:r>
                      <a:rPr lang="en-GB" b="0" i="1" smtClean="0">
                        <a:latin typeface="Cambria Math" panose="02040503050406030204" pitchFamily="18" charset="0"/>
                      </a:rPr>
                      <m:t>1×20, 2×10, 4×5</m:t>
                    </m:r>
                  </m:oMath>
                </a14:m>
                <a:endParaRPr lang="en-GB" dirty="0"/>
              </a:p>
              <a:p>
                <a:r>
                  <a:rPr lang="en-GB" dirty="0"/>
                  <a:t>However, in </a:t>
                </a:r>
                <a14:m>
                  <m:oMath xmlns:m="http://schemas.openxmlformats.org/officeDocument/2006/math">
                    <m:r>
                      <a:rPr lang="en-GB" b="0" i="1" smtClean="0">
                        <a:latin typeface="Cambria Math" panose="02040503050406030204" pitchFamily="18" charset="0"/>
                      </a:rPr>
                      <m:t>49</m:t>
                    </m:r>
                  </m:oMath>
                </a14:m>
                <a:r>
                  <a:rPr lang="en-GB" dirty="0"/>
                  <a:t>, the 7 in </a:t>
                </a:r>
                <a14:m>
                  <m:oMath xmlns:m="http://schemas.openxmlformats.org/officeDocument/2006/math">
                    <m:r>
                      <a:rPr lang="en-GB" b="0" i="1" smtClean="0">
                        <a:latin typeface="Cambria Math" panose="02040503050406030204" pitchFamily="18" charset="0"/>
                      </a:rPr>
                      <m:t>7×7</m:t>
                    </m:r>
                  </m:oMath>
                </a14:m>
                <a:r>
                  <a:rPr lang="en-GB" dirty="0"/>
                  <a:t> only counts once, so we’ll have an odd number of factors.</a:t>
                </a:r>
              </a:p>
            </p:txBody>
          </p:sp>
        </mc:Choice>
        <mc:Fallback xmlns="">
          <p:sp>
            <p:nvSpPr>
              <p:cNvPr id="24" name="TextBox 23"/>
              <p:cNvSpPr txBox="1">
                <a:spLocks noRot="1" noChangeAspect="1" noMove="1" noResize="1" noEditPoints="1" noAdjustHandles="1" noChangeArrowheads="1" noChangeShapeType="1" noTextEdit="1"/>
              </p:cNvSpPr>
              <p:nvPr/>
            </p:nvSpPr>
            <p:spPr>
              <a:xfrm>
                <a:off x="107938" y="3425563"/>
                <a:ext cx="8852177" cy="646331"/>
              </a:xfrm>
              <a:prstGeom prst="rect">
                <a:avLst/>
              </a:prstGeom>
              <a:blipFill rotWithShape="0">
                <a:blip r:embed="rId2"/>
                <a:stretch>
                  <a:fillRect l="-620" t="-5660" b="-14151"/>
                </a:stretch>
              </a:blipFill>
            </p:spPr>
            <p:txBody>
              <a:bodyPr/>
              <a:lstStyle/>
              <a:p>
                <a:r>
                  <a:rPr lang="en-GB">
                    <a:noFill/>
                  </a:rPr>
                  <a:t> </a:t>
                </a:r>
              </a:p>
            </p:txBody>
          </p:sp>
        </mc:Fallback>
      </mc:AlternateContent>
      <p:sp>
        <p:nvSpPr>
          <p:cNvPr id="27" name="Rectangle 26"/>
          <p:cNvSpPr/>
          <p:nvPr/>
        </p:nvSpPr>
        <p:spPr>
          <a:xfrm>
            <a:off x="127545" y="3425563"/>
            <a:ext cx="884271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Explanation 1: Factor Pairs?</a:t>
            </a:r>
          </a:p>
        </p:txBody>
      </p:sp>
      <p:sp>
        <p:nvSpPr>
          <p:cNvPr id="5" name="Rectangle 4"/>
          <p:cNvSpPr/>
          <p:nvPr/>
        </p:nvSpPr>
        <p:spPr>
          <a:xfrm>
            <a:off x="163566" y="748476"/>
            <a:ext cx="8800922"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dirty="0"/>
              <a:t>List the factors of the (non-square) number 20.How many factors are there?</a:t>
            </a:r>
          </a:p>
        </p:txBody>
      </p:sp>
      <p:sp>
        <p:nvSpPr>
          <p:cNvPr id="7" name="Rectangle 6"/>
          <p:cNvSpPr/>
          <p:nvPr/>
        </p:nvSpPr>
        <p:spPr>
          <a:xfrm>
            <a:off x="143124" y="1220502"/>
            <a:ext cx="2700611" cy="369332"/>
          </a:xfrm>
          <a:prstGeom prst="rect">
            <a:avLst/>
          </a:prstGeom>
        </p:spPr>
        <p:txBody>
          <a:bodyPr wrap="none">
            <a:spAutoFit/>
          </a:bodyPr>
          <a:lstStyle/>
          <a:p>
            <a:r>
              <a:rPr lang="en-GB" dirty="0"/>
              <a:t>1, 2, 4, 5, 10, 20 (6 factors)</a:t>
            </a:r>
          </a:p>
        </p:txBody>
      </p:sp>
      <p:sp>
        <p:nvSpPr>
          <p:cNvPr id="26" name="Rectangle 25"/>
          <p:cNvSpPr/>
          <p:nvPr/>
        </p:nvSpPr>
        <p:spPr>
          <a:xfrm>
            <a:off x="159035" y="1252294"/>
            <a:ext cx="8801081" cy="351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8" name="Rectangle 7"/>
          <p:cNvSpPr/>
          <p:nvPr/>
        </p:nvSpPr>
        <p:spPr>
          <a:xfrm>
            <a:off x="143124" y="1807462"/>
            <a:ext cx="8821364"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dirty="0"/>
              <a:t>List the factors of the (square) number 49. How many factors are there?</a:t>
            </a:r>
          </a:p>
        </p:txBody>
      </p:sp>
      <p:sp>
        <p:nvSpPr>
          <p:cNvPr id="14" name="Rectangle 13"/>
          <p:cNvSpPr/>
          <p:nvPr/>
        </p:nvSpPr>
        <p:spPr>
          <a:xfrm>
            <a:off x="159035" y="2273265"/>
            <a:ext cx="8811223" cy="351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9" name="TextBox 8"/>
          <p:cNvSpPr txBox="1"/>
          <p:nvPr/>
        </p:nvSpPr>
        <p:spPr>
          <a:xfrm>
            <a:off x="107938" y="2930865"/>
            <a:ext cx="885655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The number of factors of a square number will always be odd. Can you explain why this is?</a:t>
            </a:r>
          </a:p>
        </p:txBody>
      </p:sp>
      <p:sp>
        <p:nvSpPr>
          <p:cNvPr id="16" name="TextBox 15"/>
          <p:cNvSpPr txBox="1"/>
          <p:nvPr/>
        </p:nvSpPr>
        <p:spPr>
          <a:xfrm>
            <a:off x="107937" y="4221467"/>
            <a:ext cx="8852177" cy="1200329"/>
          </a:xfrm>
          <a:prstGeom prst="rect">
            <a:avLst/>
          </a:prstGeom>
          <a:noFill/>
        </p:spPr>
        <p:txBody>
          <a:bodyPr wrap="square" rtlCol="0">
            <a:spAutoFit/>
          </a:bodyPr>
          <a:lstStyle/>
          <a:p>
            <a:r>
              <a:rPr lang="en-GB" dirty="0"/>
              <a:t>We have already seen that in the prime factorisation all the powers will be even. The way to work out the number of factors is to add one to each of the powers and multiply together. When you add one to an even number it becomes odd and when you multiply only odd numbers together you get an odd number.</a:t>
            </a:r>
          </a:p>
        </p:txBody>
      </p:sp>
      <p:sp>
        <p:nvSpPr>
          <p:cNvPr id="25" name="Rectangle 24"/>
          <p:cNvSpPr/>
          <p:nvPr/>
        </p:nvSpPr>
        <p:spPr>
          <a:xfrm>
            <a:off x="145861" y="4272897"/>
            <a:ext cx="8827428" cy="1097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Explanation 2: Prime Factorisation?</a:t>
            </a:r>
          </a:p>
        </p:txBody>
      </p:sp>
    </p:spTree>
    <p:extLst>
      <p:ext uri="{BB962C8B-B14F-4D97-AF65-F5344CB8AC3E}">
        <p14:creationId xmlns:p14="http://schemas.microsoft.com/office/powerpoint/2010/main" val="1946718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7" grpId="0" animBg="1"/>
      <p:bldP spid="26" grpId="0" animBg="1"/>
      <p:bldP spid="1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8590" y="711778"/>
            <a:ext cx="6286500" cy="597165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extBox 32"/>
          <p:cNvSpPr txBox="1"/>
          <p:nvPr/>
        </p:nvSpPr>
        <p:spPr>
          <a:xfrm>
            <a:off x="0" y="0"/>
            <a:ext cx="9142856"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MAT Question</a:t>
            </a:r>
            <a:endParaRPr lang="en-GB" sz="3200" dirty="0"/>
          </a:p>
        </p:txBody>
      </p:sp>
      <p:pic>
        <p:nvPicPr>
          <p:cNvPr id="4" name="Picture 3"/>
          <p:cNvPicPr>
            <a:picLocks noChangeAspect="1"/>
          </p:cNvPicPr>
          <p:nvPr/>
        </p:nvPicPr>
        <p:blipFill rotWithShape="1">
          <a:blip r:embed="rId2"/>
          <a:srcRect l="1207" t="798" r="1207"/>
          <a:stretch/>
        </p:blipFill>
        <p:spPr>
          <a:xfrm>
            <a:off x="224444" y="756458"/>
            <a:ext cx="6134793" cy="5556020"/>
          </a:xfrm>
          <a:prstGeom prst="rect">
            <a:avLst/>
          </a:prstGeom>
        </p:spPr>
      </p:pic>
      <p:sp>
        <p:nvSpPr>
          <p:cNvPr id="10" name="TextBox 9"/>
          <p:cNvSpPr txBox="1"/>
          <p:nvPr/>
        </p:nvSpPr>
        <p:spPr>
          <a:xfrm>
            <a:off x="266008" y="6312478"/>
            <a:ext cx="4544834" cy="292388"/>
          </a:xfrm>
          <a:prstGeom prst="rect">
            <a:avLst/>
          </a:prstGeom>
          <a:noFill/>
        </p:spPr>
        <p:txBody>
          <a:bodyPr wrap="none" rtlCol="0">
            <a:spAutoFit/>
          </a:bodyPr>
          <a:lstStyle/>
          <a:p>
            <a:r>
              <a:rPr lang="en-GB" sz="1300" dirty="0" smtClean="0">
                <a:latin typeface="Times New Roman" panose="02020603050405020304" pitchFamily="18" charset="0"/>
                <a:cs typeface="Times New Roman" panose="02020603050405020304" pitchFamily="18" charset="0"/>
              </a:rPr>
              <a:t>(v) How many lockers are open after the </a:t>
            </a:r>
            <a:r>
              <a:rPr lang="en-GB" sz="1300" i="1" dirty="0" smtClean="0">
                <a:latin typeface="Times New Roman" panose="02020603050405020304" pitchFamily="18" charset="0"/>
                <a:cs typeface="Times New Roman" panose="02020603050405020304" pitchFamily="18" charset="0"/>
              </a:rPr>
              <a:t>one thousandth</a:t>
            </a:r>
            <a:r>
              <a:rPr lang="en-GB" sz="1300" dirty="0" smtClean="0">
                <a:latin typeface="Times New Roman" panose="02020603050405020304" pitchFamily="18" charset="0"/>
                <a:cs typeface="Times New Roman" panose="02020603050405020304" pitchFamily="18" charset="0"/>
              </a:rPr>
              <a:t> student?</a:t>
            </a:r>
            <a:endParaRPr lang="en-GB" sz="13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578600" y="756458"/>
            <a:ext cx="2396068" cy="3139321"/>
          </a:xfrm>
          <a:prstGeom prst="rect">
            <a:avLst/>
          </a:prstGeom>
          <a:noFill/>
        </p:spPr>
        <p:txBody>
          <a:bodyPr wrap="square" rtlCol="0">
            <a:spAutoFit/>
          </a:bodyPr>
          <a:lstStyle/>
          <a:p>
            <a:pPr marL="400050" indent="-400050">
              <a:buAutoNum type="romanLcParenBoth"/>
            </a:pPr>
            <a:r>
              <a:rPr lang="en-GB" dirty="0" smtClean="0"/>
              <a:t>501</a:t>
            </a:r>
          </a:p>
          <a:p>
            <a:pPr marL="400050" indent="-400050">
              <a:buAutoNum type="romanLcParenBoth"/>
            </a:pPr>
            <a:r>
              <a:rPr lang="en-GB" dirty="0" smtClean="0"/>
              <a:t>417</a:t>
            </a:r>
          </a:p>
          <a:p>
            <a:pPr marL="400050" indent="-400050">
              <a:buAutoNum type="romanLcParenBoth"/>
            </a:pPr>
            <a:r>
              <a:rPr lang="en-GB" dirty="0" smtClean="0"/>
              <a:t>Open as 100 has nine factors</a:t>
            </a:r>
          </a:p>
          <a:p>
            <a:pPr marL="400050" indent="-400050">
              <a:buAutoNum type="romanLcParenBoth"/>
            </a:pPr>
            <a:r>
              <a:rPr lang="en-GB" dirty="0" smtClean="0"/>
              <a:t>Open as 1000 has 11 factors which are less than or equal to 100</a:t>
            </a:r>
          </a:p>
          <a:p>
            <a:pPr marL="400050" indent="-400050">
              <a:buAutoNum type="romanLcParenBoth"/>
            </a:pPr>
            <a:r>
              <a:rPr lang="en-GB" dirty="0" smtClean="0"/>
              <a:t>31 as all the square numbers will be open</a:t>
            </a:r>
            <a:endParaRPr lang="en-GB" dirty="0"/>
          </a:p>
        </p:txBody>
      </p:sp>
      <p:sp>
        <p:nvSpPr>
          <p:cNvPr id="20" name="Rectangle 19"/>
          <p:cNvSpPr/>
          <p:nvPr/>
        </p:nvSpPr>
        <p:spPr>
          <a:xfrm>
            <a:off x="6510944" y="711778"/>
            <a:ext cx="2539923" cy="3184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770906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2"/>
          <p:cNvSpPr txBox="1"/>
          <p:nvPr/>
        </p:nvSpPr>
        <p:spPr>
          <a:xfrm>
            <a:off x="0" y="0"/>
            <a:ext cx="9142856" cy="599127"/>
          </a:xfrm>
          <a:prstGeom prst="rect">
            <a:avLst/>
          </a:prstGeom>
          <a:solidFill>
            <a:srgbClr val="1F497D"/>
          </a:solidFill>
          <a:ln w="25400" cap="flat" cmpd="sng" algn="ctr">
            <a:noFill/>
            <a:prstDash val="solid"/>
          </a:ln>
          <a:effectLst/>
        </p:spPr>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TMUA Question</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1989390" y="750311"/>
            <a:ext cx="5164075" cy="31161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2098027" y="4017595"/>
            <a:ext cx="4946800" cy="2622116"/>
          </a:xfrm>
          <a:prstGeom prst="rect">
            <a:avLst/>
          </a:prstGeom>
        </p:spPr>
      </p:pic>
      <p:sp>
        <p:nvSpPr>
          <p:cNvPr id="10" name="Rectangle 9">
            <a:extLst>
              <a:ext uri="{FF2B5EF4-FFF2-40B4-BE49-F238E27FC236}">
                <a16:creationId xmlns:a16="http://schemas.microsoft.com/office/drawing/2014/main" id="{8CDB72F7-5461-4F17-B589-23D966DA1DDA}"/>
              </a:ext>
            </a:extLst>
          </p:cNvPr>
          <p:cNvSpPr/>
          <p:nvPr/>
        </p:nvSpPr>
        <p:spPr>
          <a:xfrm>
            <a:off x="1989390" y="3946128"/>
            <a:ext cx="5164075" cy="2693583"/>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2793984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2856"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Number of Factors</a:t>
            </a:r>
          </a:p>
        </p:txBody>
      </p:sp>
      <mc:AlternateContent xmlns:mc="http://schemas.openxmlformats.org/markup-compatibility/2006" xmlns:a14="http://schemas.microsoft.com/office/drawing/2010/main">
        <mc:Choice Requires="a14">
          <p:sp>
            <p:nvSpPr>
              <p:cNvPr id="5" name="TextBox 4"/>
              <p:cNvSpPr txBox="1"/>
              <p:nvPr/>
            </p:nvSpPr>
            <p:spPr>
              <a:xfrm>
                <a:off x="130378" y="742620"/>
                <a:ext cx="884775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How many factors does </a:t>
                </a:r>
                <a14:m>
                  <m:oMath xmlns:m="http://schemas.openxmlformats.org/officeDocument/2006/math">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have?</a:t>
                </a:r>
              </a:p>
            </p:txBody>
          </p:sp>
        </mc:Choice>
        <mc:Fallback xmlns="">
          <p:sp>
            <p:nvSpPr>
              <p:cNvPr id="5" name="TextBox 4"/>
              <p:cNvSpPr txBox="1">
                <a:spLocks noRot="1" noChangeAspect="1" noMove="1" noResize="1" noEditPoints="1" noAdjustHandles="1" noChangeArrowheads="1" noChangeShapeType="1" noTextEdit="1"/>
              </p:cNvSpPr>
              <p:nvPr/>
            </p:nvSpPr>
            <p:spPr>
              <a:xfrm>
                <a:off x="130378" y="742620"/>
                <a:ext cx="8847758"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125128" y="2276872"/>
                <a:ext cx="244827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m:oMath xmlns:m="http://schemas.openxmlformats.org/officeDocument/2006/math">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oMath>
                    <m:oMath xmlns:m="http://schemas.openxmlformats.org/officeDocument/2006/math">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oMath>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oMath>
                    <m:oMath xmlns:m="http://schemas.openxmlformats.org/officeDocument/2006/math">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oMath>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25128" y="2276872"/>
                <a:ext cx="2448272" cy="397031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31052" y="1239517"/>
                <a:ext cx="88470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 saw on the previous slide that </a:t>
                </a:r>
                <a14:m>
                  <m:oMath xmlns:m="http://schemas.openxmlformats.org/officeDocument/2006/math">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has 9 factors. But could we have obtained this number without having to list them all out?</a:t>
                </a:r>
              </a:p>
            </p:txBody>
          </p:sp>
        </mc:Choice>
        <mc:Fallback xmlns="">
          <p:sp>
            <p:nvSpPr>
              <p:cNvPr id="19" name="TextBox 18"/>
              <p:cNvSpPr txBox="1">
                <a:spLocks noRot="1" noChangeAspect="1" noMove="1" noResize="1" noEditPoints="1" noAdjustHandles="1" noChangeArrowheads="1" noChangeShapeType="1" noTextEdit="1"/>
              </p:cNvSpPr>
              <p:nvPr/>
            </p:nvSpPr>
            <p:spPr>
              <a:xfrm>
                <a:off x="131052" y="1239517"/>
                <a:ext cx="8847084" cy="646331"/>
              </a:xfrm>
              <a:prstGeom prst="rect">
                <a:avLst/>
              </a:prstGeom>
              <a:blipFill rotWithShape="0">
                <a:blip r:embed="rId4"/>
                <a:stretch>
                  <a:fillRect l="-551" t="-4717" b="-14151"/>
                </a:stretch>
              </a:blipFill>
            </p:spPr>
            <p:txBody>
              <a:bodyPr/>
              <a:lstStyle/>
              <a:p>
                <a:r>
                  <a:rPr lang="en-GB">
                    <a:noFill/>
                  </a:rPr>
                  <a:t> </a:t>
                </a:r>
              </a:p>
            </p:txBody>
          </p:sp>
        </mc:Fallback>
      </mc:AlternateContent>
      <p:sp>
        <p:nvSpPr>
          <p:cNvPr id="25" name="TextBox 24"/>
          <p:cNvSpPr txBox="1"/>
          <p:nvPr/>
        </p:nvSpPr>
        <p:spPr>
          <a:xfrm>
            <a:off x="4143022" y="2112131"/>
            <a:ext cx="4541972"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Q: How many possibilities were there for the number of 2s we use for a particular factor?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3 possibilities: We use 2 of them, 1 of them, or none at all.</a:t>
            </a:r>
          </a:p>
        </p:txBody>
      </p:sp>
      <p:cxnSp>
        <p:nvCxnSpPr>
          <p:cNvPr id="26" name="Straight Arrow Connector 25"/>
          <p:cNvCxnSpPr>
            <a:stCxn id="25" idx="1"/>
          </p:cNvCxnSpPr>
          <p:nvPr/>
        </p:nvCxnSpPr>
        <p:spPr>
          <a:xfrm flipH="1">
            <a:off x="2052219" y="2712296"/>
            <a:ext cx="2090803" cy="1125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1"/>
          </p:cNvCxnSpPr>
          <p:nvPr/>
        </p:nvCxnSpPr>
        <p:spPr>
          <a:xfrm flipH="1">
            <a:off x="2257778" y="2712296"/>
            <a:ext cx="1885244" cy="2333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736392" y="2323872"/>
            <a:ext cx="426356" cy="385048"/>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p:nvPr/>
        </p:nvSpPr>
        <p:spPr>
          <a:xfrm>
            <a:off x="1688156" y="3676088"/>
            <a:ext cx="377256" cy="338880"/>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TextBox 37"/>
          <p:cNvSpPr txBox="1"/>
          <p:nvPr/>
        </p:nvSpPr>
        <p:spPr>
          <a:xfrm>
            <a:off x="4159032" y="3453472"/>
            <a:ext cx="454197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Q: How many possibilities were there for the number of 3s we use for a particular factor?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Again 3 possibilities</a:t>
            </a: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extBox 38"/>
              <p:cNvSpPr txBox="1"/>
              <p:nvPr/>
            </p:nvSpPr>
            <p:spPr>
              <a:xfrm>
                <a:off x="4168517" y="4630483"/>
                <a:ext cx="4541972"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Q: Therefore how many total possibilities (i.e. factors) are there?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For each of the 3 possible number of 2s, there are 3 possible number of 3s.</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m:t>
                    </m:r>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which is what we expected!</a:t>
                </a: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168517" y="4630483"/>
                <a:ext cx="4541972" cy="1477328"/>
              </a:xfrm>
              <a:prstGeom prst="rect">
                <a:avLst/>
              </a:prstGeom>
              <a:blipFill rotWithShape="0">
                <a:blip r:embed="rId5"/>
                <a:stretch>
                  <a:fillRect/>
                </a:stretch>
              </a:blipFill>
            </p:spPr>
            <p:txBody>
              <a:bodyPr/>
              <a:lstStyle/>
              <a:p>
                <a:r>
                  <a:rPr lang="en-GB">
                    <a:noFill/>
                  </a:rPr>
                  <a:t> </a:t>
                </a:r>
              </a:p>
            </p:txBody>
          </p:sp>
        </mc:Fallback>
      </mc:AlternateContent>
      <p:cxnSp>
        <p:nvCxnSpPr>
          <p:cNvPr id="18" name="Straight Arrow Connector 17"/>
          <p:cNvCxnSpPr>
            <a:stCxn id="25" idx="1"/>
          </p:cNvCxnSpPr>
          <p:nvPr/>
        </p:nvCxnSpPr>
        <p:spPr>
          <a:xfrm flipH="1" flipV="1">
            <a:off x="2133601" y="2698047"/>
            <a:ext cx="2009421" cy="14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251193" y="2739395"/>
            <a:ext cx="4339650" cy="511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45" name="Rectangle 44"/>
          <p:cNvSpPr/>
          <p:nvPr/>
        </p:nvSpPr>
        <p:spPr>
          <a:xfrm>
            <a:off x="4238052" y="4042265"/>
            <a:ext cx="4417356" cy="278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46" name="Rectangle 45"/>
          <p:cNvSpPr/>
          <p:nvPr/>
        </p:nvSpPr>
        <p:spPr>
          <a:xfrm>
            <a:off x="4223597" y="5293857"/>
            <a:ext cx="4431811" cy="76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750515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nextCondLst>
                <p:cond evt="onClick" delay="0">
                  <p:tgtEl>
                    <p:spTgt spid="44"/>
                  </p:tgtEl>
                </p:cond>
              </p:nextCondLst>
            </p:seq>
            <p:seq concurrent="1" nextAc="seek">
              <p:cTn id="23" restart="whenNotActive" fill="hold" evtFilter="cancelBubble" nodeType="interactiveSeq">
                <p:stCondLst>
                  <p:cond evt="onClick" delay="0">
                    <p:tgtEl>
                      <p:spTgt spid="45"/>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46"/>
                                        </p:tgtEl>
                                      </p:cBhvr>
                                    </p:animEffect>
                                    <p:set>
                                      <p:cBhvr>
                                        <p:cTn id="34"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5" grpId="0" animBg="1"/>
      <p:bldP spid="36" grpId="0" animBg="1"/>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284" y="744044"/>
                <a:ext cx="8856115" cy="3724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Without listing them, calculate the number of factors of </a:t>
                </a:r>
                <a14:m>
                  <m:oMath xmlns:m="http://schemas.openxmlformats.org/officeDocument/2006/math">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sup>
                    </m:sSup>
                  </m:oMath>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6284" y="744044"/>
                <a:ext cx="8856115" cy="372410"/>
              </a:xfrm>
              <a:prstGeom prst="rect">
                <a:avLst/>
              </a:prstGeom>
              <a:blipFill rotWithShape="0">
                <a:blip r:embed="rId2"/>
                <a:stretch>
                  <a:fillRect/>
                </a:stretch>
              </a:blipFill>
            </p:spPr>
            <p:txBody>
              <a:bodyPr/>
              <a:lstStyle/>
              <a:p>
                <a:r>
                  <a:rPr lang="en-GB">
                    <a:noFill/>
                  </a:rPr>
                  <a:t> </a:t>
                </a:r>
              </a:p>
            </p:txBody>
          </p:sp>
        </mc:Fallback>
      </mc:AlternateContent>
      <p:sp>
        <p:nvSpPr>
          <p:cNvPr id="4" name="TextBox 32"/>
          <p:cNvSpPr txBox="1"/>
          <p:nvPr/>
        </p:nvSpPr>
        <p:spPr>
          <a:xfrm>
            <a:off x="0" y="0"/>
            <a:ext cx="9142856"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Number of Factors</a:t>
            </a:r>
          </a:p>
        </p:txBody>
      </p:sp>
      <mc:AlternateContent xmlns:mc="http://schemas.openxmlformats.org/markup-compatibility/2006" xmlns:a14="http://schemas.microsoft.com/office/drawing/2010/main">
        <mc:Choice Requires="a14">
          <p:sp>
            <p:nvSpPr>
              <p:cNvPr id="6" name="TextBox 5"/>
              <p:cNvSpPr txBox="1"/>
              <p:nvPr/>
            </p:nvSpPr>
            <p:spPr>
              <a:xfrm>
                <a:off x="101610" y="1232378"/>
                <a:ext cx="87963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There are 6 possibilities for number of 3s chosen for factor (none, 1, 2, 3, 4,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There are 7 possibilities for number of 5s chosen for factor (none, 1, 2, 3, 4, 5,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Number of factors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=6×7=42</m:t>
                    </m:r>
                  </m:oMath>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1610" y="1232378"/>
                <a:ext cx="8796358" cy="923330"/>
              </a:xfrm>
              <a:prstGeom prst="rect">
                <a:avLst/>
              </a:prstGeom>
              <a:blipFill rotWithShape="0">
                <a:blip r:embed="rId3"/>
                <a:stretch>
                  <a:fillRect l="-624" t="-3289" b="-9211"/>
                </a:stretch>
              </a:blipFill>
            </p:spPr>
            <p:txBody>
              <a:bodyPr/>
              <a:lstStyle/>
              <a:p>
                <a:r>
                  <a:rPr lang="en-GB">
                    <a:noFill/>
                  </a:rPr>
                  <a:t> </a:t>
                </a:r>
              </a:p>
            </p:txBody>
          </p:sp>
        </mc:Fallback>
      </mc:AlternateContent>
      <p:sp>
        <p:nvSpPr>
          <p:cNvPr id="8" name="TextBox 7"/>
          <p:cNvSpPr txBox="1"/>
          <p:nvPr/>
        </p:nvSpPr>
        <p:spPr>
          <a:xfrm>
            <a:off x="101610" y="3602618"/>
            <a:ext cx="894078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How many factors does each of the following have?</a:t>
            </a:r>
          </a:p>
        </p:txBody>
      </p:sp>
      <mc:AlternateContent xmlns:mc="http://schemas.openxmlformats.org/markup-compatibility/2006" xmlns:a14="http://schemas.microsoft.com/office/drawing/2010/main">
        <mc:Choice Requires="a14">
          <p:sp>
            <p:nvSpPr>
              <p:cNvPr id="9" name="TextBox 8"/>
              <p:cNvSpPr txBox="1"/>
              <p:nvPr/>
            </p:nvSpPr>
            <p:spPr>
              <a:xfrm>
                <a:off x="104851" y="4091318"/>
                <a:ext cx="4626815" cy="25884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p>
                    </m:s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13</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104851" y="4091318"/>
                <a:ext cx="4626815" cy="2588401"/>
              </a:xfrm>
              <a:prstGeom prst="rect">
                <a:avLst/>
              </a:prstGeom>
              <a:blipFill rotWithShape="0">
                <a:blip r:embed="rId4"/>
                <a:stretch>
                  <a:fillRect/>
                </a:stretch>
              </a:blipFill>
            </p:spPr>
            <p:txBody>
              <a:bodyPr/>
              <a:lstStyle/>
              <a:p>
                <a:r>
                  <a:rPr lang="en-GB">
                    <a:noFill/>
                  </a:rPr>
                  <a:t> </a:t>
                </a:r>
              </a:p>
            </p:txBody>
          </p:sp>
        </mc:Fallback>
      </mc:AlternateContent>
      <p:sp>
        <p:nvSpPr>
          <p:cNvPr id="10" name="TextBox 9"/>
          <p:cNvSpPr txBox="1"/>
          <p:nvPr/>
        </p:nvSpPr>
        <p:spPr>
          <a:xfrm>
            <a:off x="186283" y="2676986"/>
            <a:ext cx="885611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To get the number of factors of a number in prime factorised form, add one to each power and times these numbers together.</a:t>
            </a:r>
          </a:p>
        </p:txBody>
      </p:sp>
      <mc:AlternateContent xmlns:mc="http://schemas.openxmlformats.org/markup-compatibility/2006" xmlns:a14="http://schemas.microsoft.com/office/drawing/2010/main">
        <mc:Choice Requires="a14">
          <p:sp>
            <p:nvSpPr>
              <p:cNvPr id="12" name="TextBox 11"/>
              <p:cNvSpPr txBox="1"/>
              <p:nvPr/>
            </p:nvSpPr>
            <p:spPr>
              <a:xfrm>
                <a:off x="4288890" y="5065500"/>
                <a:ext cx="4758429" cy="16776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e>
                        </m:d>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𝟏𝟔</m:t>
                    </m:r>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factors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r>
                <a:br>
                  <a:rPr kumimoji="0" lang="en-GB" sz="1800" b="0" i="0" u="none" strike="noStrike" kern="1200" cap="none" spc="0" normalizeH="0" baseline="0" noProof="0" dirty="0">
                    <a:ln>
                      <a:noFill/>
                    </a:ln>
                    <a:solidFill>
                      <a:prstClr val="black"/>
                    </a:solidFill>
                    <a:effectLst/>
                    <a:uLnTx/>
                    <a:uFillTx/>
                    <a:latin typeface="Calibri"/>
                    <a:ea typeface="+mn-ea"/>
                    <a:cs typeface="+mn-cs"/>
                  </a:rPr>
                </a:b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e>
                        </m:d>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𝟔</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𝟐𝟖</m:t>
                    </m:r>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e>
                        </m:d>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sup>
                    </m:s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e>
                      <m:sup>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sup>
                    </m:sSup>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so 12 factors</a:t>
                </a:r>
              </a:p>
            </p:txBody>
          </p:sp>
        </mc:Choice>
        <mc:Fallback xmlns="">
          <p:sp>
            <p:nvSpPr>
              <p:cNvPr id="12" name="TextBox 11"/>
              <p:cNvSpPr txBox="1">
                <a:spLocks noRot="1" noChangeAspect="1" noMove="1" noResize="1" noEditPoints="1" noAdjustHandles="1" noChangeArrowheads="1" noChangeShapeType="1" noTextEdit="1"/>
              </p:cNvSpPr>
              <p:nvPr/>
            </p:nvSpPr>
            <p:spPr>
              <a:xfrm>
                <a:off x="4288890" y="5065500"/>
                <a:ext cx="4758429" cy="1677639"/>
              </a:xfrm>
              <a:prstGeom prst="rect">
                <a:avLst/>
              </a:prstGeom>
              <a:blipFill rotWithShape="0">
                <a:blip r:embed="rId5"/>
                <a:stretch>
                  <a:fillRect t="-1818" r="-513" b="-4364"/>
                </a:stretch>
              </a:blipFill>
            </p:spPr>
            <p:txBody>
              <a:bodyPr/>
              <a:lstStyle/>
              <a:p>
                <a:r>
                  <a:rPr lang="en-GB">
                    <a:noFill/>
                  </a:rPr>
                  <a:t> </a:t>
                </a:r>
              </a:p>
            </p:txBody>
          </p:sp>
        </mc:Fallback>
      </mc:AlternateContent>
      <p:sp>
        <p:nvSpPr>
          <p:cNvPr id="22" name="TextBox 21"/>
          <p:cNvSpPr txBox="1"/>
          <p:nvPr/>
        </p:nvSpPr>
        <p:spPr>
          <a:xfrm>
            <a:off x="186284" y="2230530"/>
            <a:ext cx="8856115"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This is much quicker than writing out all 42 factors!</a:t>
            </a:r>
          </a:p>
        </p:txBody>
      </p:sp>
      <p:sp>
        <p:nvSpPr>
          <p:cNvPr id="11" name="Rectangle 10"/>
          <p:cNvSpPr/>
          <p:nvPr/>
        </p:nvSpPr>
        <p:spPr>
          <a:xfrm>
            <a:off x="186283" y="1268400"/>
            <a:ext cx="8856115" cy="1256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24" name="TextBox 23"/>
              <p:cNvSpPr txBox="1"/>
              <p:nvPr/>
            </p:nvSpPr>
            <p:spPr>
              <a:xfrm>
                <a:off x="1264133" y="4107385"/>
                <a:ext cx="2009717" cy="25853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𝟏𝟖</m:t>
                    </m:r>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factors</a:t>
                </a:r>
                <a:r>
                  <a:rPr kumimoji="0" lang="en-GB" sz="1800" b="0" i="0" u="none" strike="noStrike" kern="1200" cap="none" spc="0" normalizeH="0" baseline="0" noProof="0" dirty="0">
                    <a:ln>
                      <a:noFill/>
                    </a:ln>
                    <a:solidFill>
                      <a:prstClr val="black"/>
                    </a:solidFill>
                    <a:effectLst/>
                    <a:uLnTx/>
                    <a:uFillTx/>
                    <a:latin typeface="Calibri"/>
                    <a:ea typeface="+mn-ea"/>
                    <a:cs typeface="+mn-cs"/>
                  </a:rPr>
                  <a:t/>
                </a:r>
                <a:br>
                  <a:rPr kumimoji="0" lang="en-GB" sz="1800" b="0" i="0" u="none" strike="noStrike" kern="1200" cap="none" spc="0" normalizeH="0" baseline="0" noProof="0" dirty="0">
                    <a:ln>
                      <a:noFill/>
                    </a:ln>
                    <a:solidFill>
                      <a:prstClr val="black"/>
                    </a:solidFill>
                    <a:effectLst/>
                    <a:uLnTx/>
                    <a:uFillTx/>
                    <a:latin typeface="Calibri"/>
                    <a:ea typeface="+mn-ea"/>
                    <a:cs typeface="+mn-cs"/>
                  </a:rPr>
                </a:b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𝟏𝟒</m:t>
                    </m:r>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𝟏𝟏</m:t>
                    </m:r>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𝟏𝟒</m:t>
                    </m:r>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factors</a:t>
                </a:r>
              </a:p>
            </p:txBody>
          </p:sp>
        </mc:Choice>
        <mc:Fallback xmlns="">
          <p:sp>
            <p:nvSpPr>
              <p:cNvPr id="24" name="TextBox 23"/>
              <p:cNvSpPr txBox="1">
                <a:spLocks noRot="1" noChangeAspect="1" noMove="1" noResize="1" noEditPoints="1" noAdjustHandles="1" noChangeArrowheads="1" noChangeShapeType="1" noTextEdit="1"/>
              </p:cNvSpPr>
              <p:nvPr/>
            </p:nvSpPr>
            <p:spPr>
              <a:xfrm>
                <a:off x="1264133" y="4107385"/>
                <a:ext cx="2009717" cy="2585323"/>
              </a:xfrm>
              <a:prstGeom prst="rect">
                <a:avLst/>
              </a:prstGeom>
              <a:blipFill rotWithShape="0">
                <a:blip r:embed="rId6"/>
                <a:stretch>
                  <a:fillRect t="-1415" r="-2424"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494400" y="4124407"/>
                <a:ext cx="4572000" cy="286232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5×7×11</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sup>
                    </m:s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5" name="Rectangle 24"/>
              <p:cNvSpPr>
                <a:spLocks noRot="1" noChangeAspect="1" noMove="1" noResize="1" noEditPoints="1" noAdjustHandles="1" noChangeArrowheads="1" noChangeShapeType="1" noTextEdit="1"/>
              </p:cNvSpPr>
              <p:nvPr/>
            </p:nvSpPr>
            <p:spPr>
              <a:xfrm>
                <a:off x="3494400" y="4124407"/>
                <a:ext cx="4572000" cy="286232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724128" y="4090937"/>
                <a:ext cx="4572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m:t>
                    </m:r>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oMath>
                </a14:m>
                <a:r>
                  <a:rPr kumimoji="0" lang="en-GB" sz="1800" b="1" i="0" u="none" strike="noStrike" kern="1200" cap="none" spc="0" normalizeH="0" baseline="0" noProof="0" dirty="0">
                    <a:ln>
                      <a:noFill/>
                    </a:ln>
                    <a:solidFill>
                      <a:prstClr val="black"/>
                    </a:solidFill>
                    <a:effectLst/>
                    <a:uLnTx/>
                    <a:uFillTx/>
                    <a:latin typeface="Calibri"/>
                    <a:ea typeface="+mn-ea"/>
                    <a:cs typeface="+mn-cs"/>
                  </a:rPr>
                  <a:t> factors</a:t>
                </a:r>
              </a:p>
            </p:txBody>
          </p:sp>
        </mc:Choice>
        <mc:Fallback xmlns="">
          <p:sp>
            <p:nvSpPr>
              <p:cNvPr id="26" name="Rectangle 25"/>
              <p:cNvSpPr>
                <a:spLocks noRot="1" noChangeAspect="1" noMove="1" noResize="1" noEditPoints="1" noAdjustHandles="1" noChangeArrowheads="1" noChangeShapeType="1" noTextEdit="1"/>
              </p:cNvSpPr>
              <p:nvPr/>
            </p:nvSpPr>
            <p:spPr>
              <a:xfrm>
                <a:off x="5724128" y="4090937"/>
                <a:ext cx="4572000" cy="923330"/>
              </a:xfrm>
              <a:prstGeom prst="rect">
                <a:avLst/>
              </a:prstGeom>
              <a:blipFill rotWithShape="0">
                <a:blip r:embed="rId8"/>
                <a:stretch>
                  <a:fillRect t="-3289" b="-9211"/>
                </a:stretch>
              </a:blipFill>
            </p:spPr>
            <p:txBody>
              <a:bodyPr/>
              <a:lstStyle/>
              <a:p>
                <a:r>
                  <a:rPr lang="en-GB">
                    <a:noFill/>
                  </a:rPr>
                  <a:t> </a:t>
                </a:r>
              </a:p>
            </p:txBody>
          </p:sp>
        </mc:Fallback>
      </mc:AlternateContent>
      <p:sp>
        <p:nvSpPr>
          <p:cNvPr id="13" name="Rectangle 12"/>
          <p:cNvSpPr/>
          <p:nvPr/>
        </p:nvSpPr>
        <p:spPr>
          <a:xfrm>
            <a:off x="1321232" y="4163050"/>
            <a:ext cx="1930036" cy="255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4" name="Rectangle 13"/>
          <p:cNvSpPr/>
          <p:nvPr/>
        </p:nvSpPr>
        <p:spPr>
          <a:xfrm>
            <a:off x="1305963" y="4713936"/>
            <a:ext cx="1960574" cy="2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5" name="Rectangle 14"/>
          <p:cNvSpPr/>
          <p:nvPr/>
        </p:nvSpPr>
        <p:spPr>
          <a:xfrm>
            <a:off x="1305964" y="5255751"/>
            <a:ext cx="1960573" cy="2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6" name="Rectangle 15"/>
          <p:cNvSpPr/>
          <p:nvPr/>
        </p:nvSpPr>
        <p:spPr>
          <a:xfrm>
            <a:off x="1305964" y="5808555"/>
            <a:ext cx="1960573" cy="239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7" name="Rectangle 16"/>
          <p:cNvSpPr/>
          <p:nvPr/>
        </p:nvSpPr>
        <p:spPr>
          <a:xfrm>
            <a:off x="1298649" y="6349852"/>
            <a:ext cx="1975202" cy="22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0" name="Rectangle 19"/>
          <p:cNvSpPr/>
          <p:nvPr/>
        </p:nvSpPr>
        <p:spPr>
          <a:xfrm>
            <a:off x="5762346" y="4143090"/>
            <a:ext cx="3280052" cy="299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7" name="Rectangle 26"/>
          <p:cNvSpPr/>
          <p:nvPr/>
        </p:nvSpPr>
        <p:spPr>
          <a:xfrm>
            <a:off x="5762346" y="4620361"/>
            <a:ext cx="3280052" cy="299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8" name="Rectangle 27"/>
          <p:cNvSpPr/>
          <p:nvPr/>
        </p:nvSpPr>
        <p:spPr>
          <a:xfrm>
            <a:off x="4398064" y="5133533"/>
            <a:ext cx="4644334" cy="285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9" name="Rectangle 28"/>
          <p:cNvSpPr/>
          <p:nvPr/>
        </p:nvSpPr>
        <p:spPr>
          <a:xfrm>
            <a:off x="4398064" y="5723398"/>
            <a:ext cx="4644334" cy="285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0" name="Rectangle 29"/>
          <p:cNvSpPr/>
          <p:nvPr/>
        </p:nvSpPr>
        <p:spPr>
          <a:xfrm>
            <a:off x="4389963" y="6370426"/>
            <a:ext cx="4644334" cy="285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3577697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7" restart="whenNotActive" fill="hold" evtFilter="cancelBubble" nodeType="interactiveSeq">
                <p:stCondLst>
                  <p:cond evt="onClick" delay="0">
                    <p:tgtEl>
                      <p:spTgt spid="2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2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0" grpId="0" animBg="1"/>
      <p:bldP spid="11" grpId="0" animBg="1"/>
      <p:bldP spid="13" grpId="0" animBg="1"/>
      <p:bldP spid="14" grpId="0" animBg="1"/>
      <p:bldP spid="15" grpId="0" animBg="1"/>
      <p:bldP spid="16" grpId="0" animBg="1"/>
      <p:bldP spid="17" grpId="0" animBg="1"/>
      <p:bldP spid="20"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2856"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Test Your Understanding</a:t>
            </a:r>
          </a:p>
        </p:txBody>
      </p:sp>
      <mc:AlternateContent xmlns:mc="http://schemas.openxmlformats.org/markup-compatibility/2006">
        <mc:Choice xmlns:a14="http://schemas.microsoft.com/office/drawing/2010/main" Requires="a14">
          <p:sp>
            <p:nvSpPr>
              <p:cNvPr id="5" name="TextBox 4"/>
              <p:cNvSpPr txBox="1"/>
              <p:nvPr/>
            </p:nvSpPr>
            <p:spPr>
              <a:xfrm>
                <a:off x="592869" y="733594"/>
                <a:ext cx="6913340"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How many factors does </a:t>
                </a:r>
                <a14:m>
                  <m:oMath xmlns:m="http://schemas.openxmlformats.org/officeDocument/2006/math">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have?</a:t>
                </a:r>
              </a:p>
            </p:txBody>
          </p:sp>
        </mc:Choice>
        <mc:Fallback>
          <p:sp>
            <p:nvSpPr>
              <p:cNvPr id="5" name="TextBox 4"/>
              <p:cNvSpPr txBox="1">
                <a:spLocks noRot="1" noChangeAspect="1" noMove="1" noResize="1" noEditPoints="1" noAdjustHandles="1" noChangeArrowheads="1" noChangeShapeType="1" noTextEdit="1"/>
              </p:cNvSpPr>
              <p:nvPr/>
            </p:nvSpPr>
            <p:spPr>
              <a:xfrm>
                <a:off x="592869" y="733594"/>
                <a:ext cx="6913340" cy="369332"/>
              </a:xfrm>
              <a:prstGeom prst="rect">
                <a:avLst/>
              </a:prstGeom>
              <a:blipFill>
                <a:blip r:embed="rId2"/>
                <a:stretch>
                  <a:fillRect l="-705" t="-8197" b="-24590"/>
                </a:stretch>
              </a:blipFill>
              <a:ln>
                <a:noFill/>
              </a:ln>
            </p:spPr>
            <p:txBody>
              <a:bodyPr/>
              <a:lstStyle/>
              <a:p>
                <a:r>
                  <a:rPr lang="en-GB">
                    <a:noFill/>
                  </a:rPr>
                  <a:t> </a:t>
                </a:r>
              </a:p>
            </p:txBody>
          </p:sp>
        </mc:Fallback>
      </mc:AlternateContent>
      <p:sp>
        <p:nvSpPr>
          <p:cNvPr id="6" name="TextBox 5"/>
          <p:cNvSpPr txBox="1"/>
          <p:nvPr/>
        </p:nvSpPr>
        <p:spPr>
          <a:xfrm>
            <a:off x="631574" y="1810878"/>
            <a:ext cx="8332914"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By first finding the prime factorisation, find the number of factors of 120.</a:t>
            </a:r>
          </a:p>
        </p:txBody>
      </p:sp>
      <mc:AlternateContent xmlns:mc="http://schemas.openxmlformats.org/markup-compatibility/2006">
        <mc:Choice xmlns:a14="http://schemas.microsoft.com/office/drawing/2010/main" Requires="a14">
          <p:sp>
            <p:nvSpPr>
              <p:cNvPr id="7" name="TextBox 6"/>
              <p:cNvSpPr txBox="1"/>
              <p:nvPr/>
            </p:nvSpPr>
            <p:spPr>
              <a:xfrm>
                <a:off x="592869" y="4266427"/>
                <a:ext cx="6913340" cy="3724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How many factors does </a:t>
                </a:r>
                <a14:m>
                  <m:oMath xmlns:m="http://schemas.openxmlformats.org/officeDocument/2006/math">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50</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have?</a:t>
                </a:r>
              </a:p>
            </p:txBody>
          </p:sp>
        </mc:Choice>
        <mc:Fallback>
          <p:sp>
            <p:nvSpPr>
              <p:cNvPr id="7" name="TextBox 6"/>
              <p:cNvSpPr txBox="1">
                <a:spLocks noRot="1" noChangeAspect="1" noMove="1" noResize="1" noEditPoints="1" noAdjustHandles="1" noChangeArrowheads="1" noChangeShapeType="1" noTextEdit="1"/>
              </p:cNvSpPr>
              <p:nvPr/>
            </p:nvSpPr>
            <p:spPr>
              <a:xfrm>
                <a:off x="592869" y="4266427"/>
                <a:ext cx="6913340" cy="372410"/>
              </a:xfrm>
              <a:prstGeom prst="rect">
                <a:avLst/>
              </a:prstGeom>
              <a:blipFill>
                <a:blip r:embed="rId3"/>
                <a:stretch>
                  <a:fillRect l="-705" t="-8197" b="-26230"/>
                </a:stretch>
              </a:blipFill>
              <a:ln>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625846" y="1219145"/>
                <a:ext cx="51125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4×5=20</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factors</a:t>
                </a:r>
              </a:p>
            </p:txBody>
          </p:sp>
        </mc:Choice>
        <mc:Fallback>
          <p:sp>
            <p:nvSpPr>
              <p:cNvPr id="8" name="TextBox 7"/>
              <p:cNvSpPr txBox="1">
                <a:spLocks noRot="1" noChangeAspect="1" noMove="1" noResize="1" noEditPoints="1" noAdjustHandles="1" noChangeArrowheads="1" noChangeShapeType="1" noTextEdit="1"/>
              </p:cNvSpPr>
              <p:nvPr/>
            </p:nvSpPr>
            <p:spPr>
              <a:xfrm>
                <a:off x="625846" y="1219145"/>
                <a:ext cx="5112568" cy="369332"/>
              </a:xfrm>
              <a:prstGeom prst="rect">
                <a:avLst/>
              </a:prstGeom>
              <a:blipFill>
                <a:blip r:embed="rId4"/>
                <a:stretch>
                  <a:fillRect t="-9836"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673496" y="2320267"/>
                <a:ext cx="51125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120=</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m:t>
                      </m:r>
                    </m:oMath>
                  </m:oMathPara>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∴4×2×2=16</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factors</a:t>
                </a:r>
              </a:p>
            </p:txBody>
          </p:sp>
        </mc:Choice>
        <mc:Fallback>
          <p:sp>
            <p:nvSpPr>
              <p:cNvPr id="9" name="TextBox 8"/>
              <p:cNvSpPr txBox="1">
                <a:spLocks noRot="1" noChangeAspect="1" noMove="1" noResize="1" noEditPoints="1" noAdjustHandles="1" noChangeArrowheads="1" noChangeShapeType="1" noTextEdit="1"/>
              </p:cNvSpPr>
              <p:nvPr/>
            </p:nvSpPr>
            <p:spPr>
              <a:xfrm>
                <a:off x="673496" y="2320267"/>
                <a:ext cx="5112568" cy="646331"/>
              </a:xfrm>
              <a:prstGeom prst="rect">
                <a:avLst/>
              </a:prstGeom>
              <a:blipFill>
                <a:blip r:embed="rId5"/>
                <a:stretch>
                  <a:fillRect b="-141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25846" y="4793149"/>
                <a:ext cx="6539349" cy="649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50</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e>
                        </m:d>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50</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∴101×101=10201</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factors.</a:t>
                </a:r>
              </a:p>
            </p:txBody>
          </p:sp>
        </mc:Choice>
        <mc:Fallback>
          <p:sp>
            <p:nvSpPr>
              <p:cNvPr id="10" name="TextBox 9"/>
              <p:cNvSpPr txBox="1">
                <a:spLocks noRot="1" noChangeAspect="1" noMove="1" noResize="1" noEditPoints="1" noAdjustHandles="1" noChangeArrowheads="1" noChangeShapeType="1" noTextEdit="1"/>
              </p:cNvSpPr>
              <p:nvPr/>
            </p:nvSpPr>
            <p:spPr>
              <a:xfrm>
                <a:off x="625846" y="4793149"/>
                <a:ext cx="6539349" cy="649409"/>
              </a:xfrm>
              <a:prstGeom prst="rect">
                <a:avLst/>
              </a:prstGeom>
              <a:blipFill>
                <a:blip r:embed="rId6"/>
                <a:stretch>
                  <a:fillRect b="-14019"/>
                </a:stretch>
              </a:blipFill>
            </p:spPr>
            <p:txBody>
              <a:bodyPr/>
              <a:lstStyle/>
              <a:p>
                <a:r>
                  <a:rPr lang="en-GB">
                    <a:noFill/>
                  </a:rPr>
                  <a:t> </a:t>
                </a:r>
              </a:p>
            </p:txBody>
          </p:sp>
        </mc:Fallback>
      </mc:AlternateContent>
      <p:sp>
        <p:nvSpPr>
          <p:cNvPr id="11" name="Rectangle 10"/>
          <p:cNvSpPr/>
          <p:nvPr/>
        </p:nvSpPr>
        <p:spPr>
          <a:xfrm>
            <a:off x="673496" y="1247135"/>
            <a:ext cx="8290992" cy="318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2" name="Rectangle 11"/>
          <p:cNvSpPr/>
          <p:nvPr/>
        </p:nvSpPr>
        <p:spPr>
          <a:xfrm>
            <a:off x="681626" y="2245553"/>
            <a:ext cx="8282862" cy="72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3" name="Rectangle 12"/>
          <p:cNvSpPr/>
          <p:nvPr/>
        </p:nvSpPr>
        <p:spPr>
          <a:xfrm>
            <a:off x="681626" y="4728971"/>
            <a:ext cx="8282862" cy="713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4" name="Rectangle 13"/>
          <p:cNvSpPr/>
          <p:nvPr/>
        </p:nvSpPr>
        <p:spPr>
          <a:xfrm>
            <a:off x="194589" y="711889"/>
            <a:ext cx="272955" cy="391037"/>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5" name="Rectangle 14"/>
          <p:cNvSpPr/>
          <p:nvPr/>
        </p:nvSpPr>
        <p:spPr>
          <a:xfrm>
            <a:off x="180075" y="1810878"/>
            <a:ext cx="287469" cy="369332"/>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6" name="Rectangle 15"/>
          <p:cNvSpPr/>
          <p:nvPr/>
        </p:nvSpPr>
        <p:spPr>
          <a:xfrm>
            <a:off x="163483" y="4253923"/>
            <a:ext cx="304061" cy="381931"/>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7" name="Rectangle 16"/>
          <p:cNvSpPr/>
          <p:nvPr/>
        </p:nvSpPr>
        <p:spPr>
          <a:xfrm>
            <a:off x="194589" y="3220258"/>
            <a:ext cx="272955" cy="369641"/>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3</a:t>
            </a:r>
          </a:p>
        </p:txBody>
      </p:sp>
      <mc:AlternateContent xmlns:mc="http://schemas.openxmlformats.org/markup-compatibility/2006">
        <mc:Choice xmlns:a14="http://schemas.microsoft.com/office/drawing/2010/main" Requires="a14">
          <p:sp>
            <p:nvSpPr>
              <p:cNvPr id="18" name="TextBox 17"/>
              <p:cNvSpPr txBox="1"/>
              <p:nvPr/>
            </p:nvSpPr>
            <p:spPr>
              <a:xfrm>
                <a:off x="640132" y="3224284"/>
                <a:ext cx="6913340"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Is 42 a factor of </a:t>
                </a:r>
                <a14:m>
                  <m:oMath xmlns:m="http://schemas.openxmlformats.org/officeDocument/2006/math">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p:sp>
            <p:nvSpPr>
              <p:cNvPr id="18" name="TextBox 17"/>
              <p:cNvSpPr txBox="1">
                <a:spLocks noRot="1" noChangeAspect="1" noMove="1" noResize="1" noEditPoints="1" noAdjustHandles="1" noChangeArrowheads="1" noChangeShapeType="1" noTextEdit="1"/>
              </p:cNvSpPr>
              <p:nvPr/>
            </p:nvSpPr>
            <p:spPr>
              <a:xfrm>
                <a:off x="640132" y="3224284"/>
                <a:ext cx="6913340" cy="369332"/>
              </a:xfrm>
              <a:prstGeom prst="rect">
                <a:avLst/>
              </a:prstGeom>
              <a:blipFill>
                <a:blip r:embed="rId7"/>
                <a:stretch>
                  <a:fillRect l="-705" t="-9836" b="-24590"/>
                </a:stretch>
              </a:blipFill>
              <a:ln>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619386" y="3662190"/>
                <a:ext cx="64087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No, as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42=2×3×7</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but </a:t>
                </a:r>
                <a14:m>
                  <m:oMath xmlns:m="http://schemas.openxmlformats.org/officeDocument/2006/math">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does not have a 3.</a:t>
                </a:r>
              </a:p>
            </p:txBody>
          </p:sp>
        </mc:Choice>
        <mc:Fallback>
          <p:sp>
            <p:nvSpPr>
              <p:cNvPr id="19" name="TextBox 18"/>
              <p:cNvSpPr txBox="1">
                <a:spLocks noRot="1" noChangeAspect="1" noMove="1" noResize="1" noEditPoints="1" noAdjustHandles="1" noChangeArrowheads="1" noChangeShapeType="1" noTextEdit="1"/>
              </p:cNvSpPr>
              <p:nvPr/>
            </p:nvSpPr>
            <p:spPr>
              <a:xfrm>
                <a:off x="619386" y="3662190"/>
                <a:ext cx="6408712" cy="369332"/>
              </a:xfrm>
              <a:prstGeom prst="rect">
                <a:avLst/>
              </a:prstGeom>
              <a:blipFill>
                <a:blip r:embed="rId8"/>
                <a:stretch>
                  <a:fillRect l="-856" t="-10000" b="-26667"/>
                </a:stretch>
              </a:blipFill>
            </p:spPr>
            <p:txBody>
              <a:bodyPr/>
              <a:lstStyle/>
              <a:p>
                <a:r>
                  <a:rPr lang="en-GB">
                    <a:noFill/>
                  </a:rPr>
                  <a:t> </a:t>
                </a:r>
              </a:p>
            </p:txBody>
          </p:sp>
        </mc:Fallback>
      </mc:AlternateContent>
      <p:sp>
        <p:nvSpPr>
          <p:cNvPr id="20" name="Rectangle 19"/>
          <p:cNvSpPr/>
          <p:nvPr/>
        </p:nvSpPr>
        <p:spPr>
          <a:xfrm>
            <a:off x="666362" y="3687514"/>
            <a:ext cx="8298126" cy="344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1" name="Rectangle 20"/>
          <p:cNvSpPr/>
          <p:nvPr/>
        </p:nvSpPr>
        <p:spPr>
          <a:xfrm>
            <a:off x="163482" y="5744672"/>
            <a:ext cx="304061" cy="381931"/>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a:rPr>
              <a:t>5</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p:cNvSpPr txBox="1"/>
          <p:nvPr/>
        </p:nvSpPr>
        <p:spPr>
          <a:xfrm>
            <a:off x="592869" y="5749432"/>
            <a:ext cx="6913340" cy="3724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prstClr val="black"/>
                </a:solidFill>
                <a:latin typeface="Calibri"/>
              </a:rPr>
              <a:t>How many numbers between 1 and 50 have exactly four factors?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 name="TextBox 1"/>
              <p:cNvSpPr txBox="1"/>
              <p:nvPr/>
            </p:nvSpPr>
            <p:spPr>
              <a:xfrm>
                <a:off x="640132" y="6105235"/>
                <a:ext cx="8238024" cy="646331"/>
              </a:xfrm>
              <a:prstGeom prst="rect">
                <a:avLst/>
              </a:prstGeom>
              <a:noFill/>
            </p:spPr>
            <p:txBody>
              <a:bodyPr wrap="none" rtlCol="0">
                <a:spAutoFit/>
              </a:bodyPr>
              <a:lstStyle/>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sup>
                    </m:sSup>
                  </m:oMath>
                </a14:m>
                <a:r>
                  <a:rPr lang="en-GB" dirty="0" smtClean="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3</m:t>
                        </m:r>
                      </m:sup>
                    </m:sSup>
                    <m:r>
                      <a:rPr lang="en-GB" b="0" i="1" smtClean="0">
                        <a:latin typeface="Cambria Math" panose="02040503050406030204" pitchFamily="18" charset="0"/>
                      </a:rPr>
                      <m:t>, 2×3, 2×5,2×7, 2×11, 2×13,2×17, 2×19,2×23, 3×5, 3×7, 3×11, </m:t>
                    </m:r>
                  </m:oMath>
                </a14:m>
                <a:endParaRPr lang="en-GB" b="0" i="1" dirty="0" smtClean="0">
                  <a:latin typeface="Cambria Math" panose="02040503050406030204" pitchFamily="18" charset="0"/>
                </a:endParaRPr>
              </a:p>
              <a:p>
                <a14:m>
                  <m:oMath xmlns:m="http://schemas.openxmlformats.org/officeDocument/2006/math">
                    <m:r>
                      <a:rPr lang="en-GB" b="0" i="1" smtClean="0">
                        <a:latin typeface="Cambria Math" panose="02040503050406030204" pitchFamily="18" charset="0"/>
                      </a:rPr>
                      <m:t>3×13, 5×7</m:t>
                    </m:r>
                  </m:oMath>
                </a14:m>
                <a:r>
                  <a:rPr lang="en-GB" dirty="0" smtClean="0"/>
                  <a:t>. Giving a total of 15.</a:t>
                </a:r>
                <a:endParaRPr lang="en-GB" dirty="0"/>
              </a:p>
            </p:txBody>
          </p:sp>
        </mc:Choice>
        <mc:Fallback>
          <p:sp>
            <p:nvSpPr>
              <p:cNvPr id="2" name="TextBox 1"/>
              <p:cNvSpPr txBox="1">
                <a:spLocks noRot="1" noChangeAspect="1" noMove="1" noResize="1" noEditPoints="1" noAdjustHandles="1" noChangeArrowheads="1" noChangeShapeType="1" noTextEdit="1"/>
              </p:cNvSpPr>
              <p:nvPr/>
            </p:nvSpPr>
            <p:spPr>
              <a:xfrm>
                <a:off x="640132" y="6105235"/>
                <a:ext cx="8238024" cy="646331"/>
              </a:xfrm>
              <a:prstGeom prst="rect">
                <a:avLst/>
              </a:prstGeom>
              <a:blipFill>
                <a:blip r:embed="rId9"/>
                <a:stretch>
                  <a:fillRect t="-5660" b="-14151"/>
                </a:stretch>
              </a:blipFill>
            </p:spPr>
            <p:txBody>
              <a:bodyPr/>
              <a:lstStyle/>
              <a:p>
                <a:r>
                  <a:rPr lang="en-GB">
                    <a:noFill/>
                  </a:rPr>
                  <a:t> </a:t>
                </a:r>
              </a:p>
            </p:txBody>
          </p:sp>
        </mc:Fallback>
      </mc:AlternateContent>
      <p:sp>
        <p:nvSpPr>
          <p:cNvPr id="23" name="Rectangle 22"/>
          <p:cNvSpPr/>
          <p:nvPr/>
        </p:nvSpPr>
        <p:spPr>
          <a:xfrm>
            <a:off x="673994" y="6105235"/>
            <a:ext cx="828286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27469905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1" grpId="0" animBg="1"/>
      <p:bldP spid="12" grpId="0" animBg="1"/>
      <p:bldP spid="13" grpId="0" animBg="1"/>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2856"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STEP 1 Question</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8"/>
          <p:cNvSpPr>
            <a:spLocks noChangeArrowheads="1"/>
          </p:cNvSpPr>
          <p:nvPr/>
        </p:nvSpPr>
        <p:spPr bwMode="auto">
          <a:xfrm>
            <a:off x="415637" y="789710"/>
            <a:ext cx="113593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27" name="Object 26"/>
          <p:cNvGraphicFramePr>
            <a:graphicFrameLocks noChangeAspect="1"/>
          </p:cNvGraphicFramePr>
          <p:nvPr>
            <p:extLst>
              <p:ext uri="{D42A27DB-BD31-4B8C-83A1-F6EECF244321}">
                <p14:modId xmlns:p14="http://schemas.microsoft.com/office/powerpoint/2010/main" val="2435014479"/>
              </p:ext>
            </p:extLst>
          </p:nvPr>
        </p:nvGraphicFramePr>
        <p:xfrm>
          <a:off x="415637" y="789709"/>
          <a:ext cx="8286068" cy="1895301"/>
        </p:xfrm>
        <a:graphic>
          <a:graphicData uri="http://schemas.openxmlformats.org/presentationml/2006/ole">
            <mc:AlternateContent xmlns:mc="http://schemas.openxmlformats.org/markup-compatibility/2006">
              <mc:Choice xmlns:v="urn:schemas-microsoft-com:vml" Requires="v">
                <p:oleObj spid="_x0000_s1038" r:id="rId3" imgW="6000000" imgH="1366224" progId="PaintShopPro">
                  <p:embed/>
                </p:oleObj>
              </mc:Choice>
              <mc:Fallback>
                <p:oleObj r:id="rId3" imgW="6000000" imgH="1366224" progId="PaintShopPro">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37" y="789709"/>
                        <a:ext cx="8286068" cy="1895301"/>
                      </a:xfrm>
                      <a:prstGeom prst="rect">
                        <a:avLst/>
                      </a:prstGeom>
                      <a:noFill/>
                      <a:ln>
                        <a:solidFill>
                          <a:schemeClr val="tx1"/>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963529288"/>
              </p:ext>
            </p:extLst>
          </p:nvPr>
        </p:nvGraphicFramePr>
        <p:xfrm>
          <a:off x="1867621" y="2918029"/>
          <a:ext cx="5029200" cy="3619500"/>
        </p:xfrm>
        <a:graphic>
          <a:graphicData uri="http://schemas.openxmlformats.org/presentationml/2006/ole">
            <mc:AlternateContent xmlns:mc="http://schemas.openxmlformats.org/markup-compatibility/2006">
              <mc:Choice xmlns:v="urn:schemas-microsoft-com:vml" Requires="v">
                <p:oleObj spid="_x0000_s1039" r:id="rId5" imgW="6439024" imgH="4643902" progId="PaintShopPro">
                  <p:embed/>
                </p:oleObj>
              </mc:Choice>
              <mc:Fallback>
                <p:oleObj r:id="rId5" imgW="6439024" imgH="4643902" progId="PaintShopPro">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7621" y="2918029"/>
                        <a:ext cx="5029200" cy="361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30"/>
          <p:cNvSpPr/>
          <p:nvPr/>
        </p:nvSpPr>
        <p:spPr>
          <a:xfrm>
            <a:off x="429997" y="2758855"/>
            <a:ext cx="8282862" cy="3778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2227207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2856"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Square Numbers </a:t>
            </a:r>
          </a:p>
        </p:txBody>
      </p:sp>
      <mc:AlternateContent xmlns:mc="http://schemas.openxmlformats.org/markup-compatibility/2006" xmlns:a14="http://schemas.microsoft.com/office/drawing/2010/main">
        <mc:Choice Requires="a14">
          <p:sp>
            <p:nvSpPr>
              <p:cNvPr id="5" name="TextBox 4"/>
              <p:cNvSpPr txBox="1"/>
              <p:nvPr/>
            </p:nvSpPr>
            <p:spPr>
              <a:xfrm>
                <a:off x="90328" y="1177472"/>
                <a:ext cx="8819328" cy="37555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49=</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𝟕</m:t>
                        </m:r>
                      </m:e>
                      <m:sup>
                        <m:r>
                          <a:rPr lang="en-GB" b="1" i="1" smtClean="0">
                            <a:latin typeface="Cambria Math" panose="02040503050406030204" pitchFamily="18" charset="0"/>
                          </a:rPr>
                          <m:t>𝟐</m:t>
                        </m:r>
                      </m:sup>
                    </m:sSup>
                  </m:oMath>
                </a14:m>
                <a:r>
                  <a:rPr lang="en-GB" b="1" i="1" dirty="0">
                    <a:latin typeface="Cambria Math" panose="02040503050406030204" pitchFamily="18" charset="0"/>
                  </a:rPr>
                  <a:t> </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90328" y="1177472"/>
                <a:ext cx="8819328" cy="375552"/>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143508" y="1691604"/>
            <a:ext cx="883758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Square numbers have even powers in their prime factorisation.</a:t>
            </a:r>
          </a:p>
        </p:txBody>
      </p:sp>
      <p:sp>
        <p:nvSpPr>
          <p:cNvPr id="8" name="Rectangle 7"/>
          <p:cNvSpPr/>
          <p:nvPr/>
        </p:nvSpPr>
        <p:spPr>
          <a:xfrm>
            <a:off x="108012" y="727914"/>
            <a:ext cx="887308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dirty="0"/>
              <a:t>What do you notice about the prime factorisation of the following </a:t>
            </a:r>
            <a:r>
              <a:rPr lang="en-GB" b="1" u="sng" dirty="0"/>
              <a:t>square</a:t>
            </a:r>
            <a:r>
              <a:rPr lang="en-GB" dirty="0"/>
              <a:t> numbers? </a:t>
            </a:r>
          </a:p>
        </p:txBody>
      </p:sp>
      <mc:AlternateContent xmlns:mc="http://schemas.openxmlformats.org/markup-compatibility/2006" xmlns:a14="http://schemas.microsoft.com/office/drawing/2010/main">
        <mc:Choice Requires="a14">
          <p:sp>
            <p:nvSpPr>
              <p:cNvPr id="16" name="Rectangle 15"/>
              <p:cNvSpPr/>
              <p:nvPr/>
            </p:nvSpPr>
            <p:spPr>
              <a:xfrm>
                <a:off x="3493579" y="1206649"/>
                <a:ext cx="1688154"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324=</m:t>
                      </m:r>
                      <m:sSup>
                        <m:sSupPr>
                          <m:ctrlPr>
                            <a:rPr lang="en-GB" b="1" i="1">
                              <a:latin typeface="Cambria Math" panose="02040503050406030204" pitchFamily="18" charset="0"/>
                            </a:rPr>
                          </m:ctrlPr>
                        </m:sSupPr>
                        <m:e>
                          <m:r>
                            <a:rPr lang="en-GB" b="1" i="1">
                              <a:latin typeface="Cambria Math" panose="02040503050406030204" pitchFamily="18" charset="0"/>
                            </a:rPr>
                            <m:t>𝟐</m:t>
                          </m:r>
                        </m:e>
                        <m:sup>
                          <m:r>
                            <a:rPr lang="en-GB" b="1" i="1">
                              <a:latin typeface="Cambria Math" panose="02040503050406030204" pitchFamily="18" charset="0"/>
                            </a:rPr>
                            <m:t>𝟐</m:t>
                          </m:r>
                        </m:sup>
                      </m:sSup>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𝟑</m:t>
                          </m:r>
                        </m:e>
                        <m:sup>
                          <m:r>
                            <a:rPr lang="en-GB" b="1" i="1">
                              <a:latin typeface="Cambria Math" panose="02040503050406030204" pitchFamily="18" charset="0"/>
                            </a:rPr>
                            <m:t>𝟒</m:t>
                          </m:r>
                        </m:sup>
                      </m:sSup>
                    </m:oMath>
                  </m:oMathPara>
                </a14:m>
                <a:endParaRPr lang="en-GB" dirty="0"/>
              </a:p>
            </p:txBody>
          </p:sp>
        </mc:Choice>
        <mc:Fallback xmlns="">
          <p:sp>
            <p:nvSpPr>
              <p:cNvPr id="16" name="Rectangle 15"/>
              <p:cNvSpPr>
                <a:spLocks noRot="1" noChangeAspect="1" noMove="1" noResize="1" noEditPoints="1" noAdjustHandles="1" noChangeArrowheads="1" noChangeShapeType="1" noTextEdit="1"/>
              </p:cNvSpPr>
              <p:nvPr/>
            </p:nvSpPr>
            <p:spPr>
              <a:xfrm>
                <a:off x="3493579" y="1206649"/>
                <a:ext cx="1688154" cy="37555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020272" y="1206649"/>
                <a:ext cx="4572000" cy="652551"/>
              </a:xfrm>
              <a:prstGeom prst="rect">
                <a:avLst/>
              </a:prstGeom>
            </p:spPr>
            <p:txBody>
              <a:bodyPr>
                <a:spAutoFit/>
              </a:bodyPr>
              <a:lstStyle/>
              <a:p>
                <a14:m>
                  <m:oMath xmlns:m="http://schemas.openxmlformats.org/officeDocument/2006/math">
                    <m:r>
                      <a:rPr lang="en-GB">
                        <a:latin typeface="Cambria Math" panose="02040503050406030204" pitchFamily="18" charset="0"/>
                      </a:rPr>
                      <m:t>18225</m:t>
                    </m:r>
                    <m:r>
                      <a:rPr lang="en-GB"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𝟑</m:t>
                        </m:r>
                      </m:e>
                      <m:sup>
                        <m:r>
                          <a:rPr lang="en-GB" b="1" i="1">
                            <a:latin typeface="Cambria Math" panose="02040503050406030204" pitchFamily="18" charset="0"/>
                          </a:rPr>
                          <m:t>𝟔</m:t>
                        </m:r>
                      </m:sup>
                    </m:sSup>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𝟓</m:t>
                        </m:r>
                      </m:e>
                      <m:sup>
                        <m:r>
                          <a:rPr lang="en-GB" b="1" i="1">
                            <a:latin typeface="Cambria Math" panose="02040503050406030204" pitchFamily="18" charset="0"/>
                          </a:rPr>
                          <m:t>𝟐</m:t>
                        </m:r>
                      </m:sup>
                    </m:sSup>
                  </m:oMath>
                </a14:m>
                <a:r>
                  <a:rPr lang="en-GB" dirty="0"/>
                  <a:t> </a:t>
                </a:r>
                <a:br>
                  <a:rPr lang="en-GB" dirty="0"/>
                </a:br>
                <a:endParaRPr lang="en-GB" dirty="0"/>
              </a:p>
            </p:txBody>
          </p:sp>
        </mc:Choice>
        <mc:Fallback xmlns="">
          <p:sp>
            <p:nvSpPr>
              <p:cNvPr id="17" name="Rectangle 16"/>
              <p:cNvSpPr>
                <a:spLocks noRot="1" noChangeAspect="1" noMove="1" noResize="1" noEditPoints="1" noAdjustHandles="1" noChangeArrowheads="1" noChangeShapeType="1" noTextEdit="1"/>
              </p:cNvSpPr>
              <p:nvPr/>
            </p:nvSpPr>
            <p:spPr>
              <a:xfrm>
                <a:off x="7020272" y="1206649"/>
                <a:ext cx="4572000" cy="652551"/>
              </a:xfrm>
              <a:prstGeom prst="rect">
                <a:avLst/>
              </a:prstGeom>
              <a:blipFill rotWithShape="0">
                <a:blip r:embed="rId4"/>
                <a:stretch>
                  <a:fillRect/>
                </a:stretch>
              </a:blipFill>
            </p:spPr>
            <p:txBody>
              <a:bodyPr/>
              <a:lstStyle/>
              <a:p>
                <a:r>
                  <a:rPr lang="en-GB">
                    <a:noFill/>
                  </a:rPr>
                  <a:t> </a:t>
                </a:r>
              </a:p>
            </p:txBody>
          </p:sp>
        </mc:Fallback>
      </mc:AlternateContent>
      <p:sp>
        <p:nvSpPr>
          <p:cNvPr id="20" name="Rectangle 19"/>
          <p:cNvSpPr/>
          <p:nvPr/>
        </p:nvSpPr>
        <p:spPr>
          <a:xfrm>
            <a:off x="2303748" y="1769659"/>
            <a:ext cx="432048" cy="242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21" name="TextBox 20"/>
          <p:cNvSpPr txBox="1"/>
          <p:nvPr/>
        </p:nvSpPr>
        <p:spPr>
          <a:xfrm>
            <a:off x="95585" y="2361225"/>
            <a:ext cx="2137124" cy="369332"/>
          </a:xfrm>
          <a:prstGeom prst="rect">
            <a:avLst/>
          </a:prstGeom>
          <a:noFill/>
        </p:spPr>
        <p:txBody>
          <a:bodyPr wrap="none" rtlCol="0">
            <a:spAutoFit/>
          </a:bodyPr>
          <a:lstStyle/>
          <a:p>
            <a:r>
              <a:rPr lang="en-GB" dirty="0"/>
              <a:t>Why does this work?</a:t>
            </a:r>
          </a:p>
        </p:txBody>
      </p:sp>
      <p:sp>
        <p:nvSpPr>
          <p:cNvPr id="30" name="Oval 29"/>
          <p:cNvSpPr/>
          <p:nvPr/>
        </p:nvSpPr>
        <p:spPr>
          <a:xfrm rot="20280447">
            <a:off x="971544" y="3473865"/>
            <a:ext cx="2833909" cy="2088639"/>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Oval 30"/>
          <p:cNvSpPr/>
          <p:nvPr/>
        </p:nvSpPr>
        <p:spPr>
          <a:xfrm>
            <a:off x="1269269" y="451818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32" name="Oval 31"/>
          <p:cNvSpPr/>
          <p:nvPr/>
        </p:nvSpPr>
        <p:spPr>
          <a:xfrm>
            <a:off x="3064691" y="417270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33" name="Oval 32"/>
          <p:cNvSpPr/>
          <p:nvPr/>
        </p:nvSpPr>
        <p:spPr>
          <a:xfrm>
            <a:off x="2479072" y="4809727"/>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36" name="Oval 35"/>
          <p:cNvSpPr/>
          <p:nvPr/>
        </p:nvSpPr>
        <p:spPr>
          <a:xfrm>
            <a:off x="1728813" y="497186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37" name="Oval 36"/>
          <p:cNvSpPr/>
          <p:nvPr/>
        </p:nvSpPr>
        <p:spPr>
          <a:xfrm>
            <a:off x="1853482" y="395667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38" name="Oval 37"/>
          <p:cNvSpPr/>
          <p:nvPr/>
        </p:nvSpPr>
        <p:spPr>
          <a:xfrm>
            <a:off x="2632643" y="351367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cxnSp>
        <p:nvCxnSpPr>
          <p:cNvPr id="40" name="Straight Connector 39"/>
          <p:cNvCxnSpPr/>
          <p:nvPr/>
        </p:nvCxnSpPr>
        <p:spPr>
          <a:xfrm flipH="1">
            <a:off x="2312305" y="3513672"/>
            <a:ext cx="203839" cy="209784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3493579" y="3729696"/>
            <a:ext cx="934406" cy="100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160861" y="3719919"/>
            <a:ext cx="2267124" cy="747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454760" y="3447411"/>
            <a:ext cx="4409664" cy="1477328"/>
          </a:xfrm>
          <a:prstGeom prst="rect">
            <a:avLst/>
          </a:prstGeom>
          <a:noFill/>
        </p:spPr>
        <p:txBody>
          <a:bodyPr wrap="square" rtlCol="0">
            <a:spAutoFit/>
          </a:bodyPr>
          <a:lstStyle/>
          <a:p>
            <a:r>
              <a:rPr lang="en-GB" dirty="0"/>
              <a:t>The prime factorisation splits into two equal sets.</a:t>
            </a:r>
          </a:p>
          <a:p>
            <a:endParaRPr lang="en-GB" dirty="0"/>
          </a:p>
          <a:p>
            <a:r>
              <a:rPr lang="en-GB" dirty="0"/>
              <a:t>If you multiply all the numbers in either of these sets you will get the square root</a:t>
            </a:r>
          </a:p>
        </p:txBody>
      </p:sp>
      <p:sp>
        <p:nvSpPr>
          <p:cNvPr id="49" name="Rectangle 48"/>
          <p:cNvSpPr/>
          <p:nvPr/>
        </p:nvSpPr>
        <p:spPr>
          <a:xfrm>
            <a:off x="7026378" y="4641232"/>
            <a:ext cx="1038057" cy="182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980959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4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9"/>
                                        </p:tgtEl>
                                      </p:cBhvr>
                                    </p:animEffect>
                                    <p:set>
                                      <p:cBhvr>
                                        <p:cTn id="1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20"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2856"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Cube Numbers </a:t>
            </a:r>
          </a:p>
        </p:txBody>
      </p:sp>
      <p:sp>
        <p:nvSpPr>
          <p:cNvPr id="6" name="TextBox 5"/>
          <p:cNvSpPr txBox="1"/>
          <p:nvPr/>
        </p:nvSpPr>
        <p:spPr>
          <a:xfrm>
            <a:off x="214944" y="782362"/>
            <a:ext cx="871296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What do you notice about the prime factorisation of the following </a:t>
            </a:r>
            <a:r>
              <a:rPr lang="en-GB" b="1" u="sng" dirty="0"/>
              <a:t>cube</a:t>
            </a:r>
            <a:r>
              <a:rPr lang="en-GB" dirty="0"/>
              <a:t> numbers?</a:t>
            </a:r>
          </a:p>
        </p:txBody>
      </p:sp>
      <p:sp>
        <p:nvSpPr>
          <p:cNvPr id="9" name="TextBox 8"/>
          <p:cNvSpPr txBox="1"/>
          <p:nvPr/>
        </p:nvSpPr>
        <p:spPr>
          <a:xfrm>
            <a:off x="222966" y="1836058"/>
            <a:ext cx="870494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Cube numbers have powers which are multiples of 3.</a:t>
            </a:r>
          </a:p>
        </p:txBody>
      </p:sp>
      <mc:AlternateContent xmlns:mc="http://schemas.openxmlformats.org/markup-compatibility/2006" xmlns:a14="http://schemas.microsoft.com/office/drawing/2010/main">
        <mc:Choice Requires="a14">
          <p:sp>
            <p:nvSpPr>
              <p:cNvPr id="8" name="Rectangle 7"/>
              <p:cNvSpPr/>
              <p:nvPr/>
            </p:nvSpPr>
            <p:spPr>
              <a:xfrm>
                <a:off x="214944" y="1302439"/>
                <a:ext cx="4572000" cy="375552"/>
              </a:xfrm>
              <a:prstGeom prst="rect">
                <a:avLst/>
              </a:prstGeom>
            </p:spPr>
            <p:txBody>
              <a:bodyPr>
                <a:spAutoFit/>
              </a:bodyPr>
              <a:lstStyle/>
              <a:p>
                <a14:m>
                  <m:oMath xmlns:m="http://schemas.openxmlformats.org/officeDocument/2006/math">
                    <m:r>
                      <a:rPr lang="en-GB" i="1">
                        <a:latin typeface="Cambria Math" panose="02040503050406030204" pitchFamily="18" charset="0"/>
                      </a:rPr>
                      <m:t>8=</m:t>
                    </m:r>
                    <m:sSup>
                      <m:sSupPr>
                        <m:ctrlPr>
                          <a:rPr lang="en-GB" b="1" i="1">
                            <a:latin typeface="Cambria Math" panose="02040503050406030204" pitchFamily="18" charset="0"/>
                          </a:rPr>
                        </m:ctrlPr>
                      </m:sSupPr>
                      <m:e>
                        <m:r>
                          <a:rPr lang="en-GB" b="1" i="1">
                            <a:latin typeface="Cambria Math" panose="02040503050406030204" pitchFamily="18" charset="0"/>
                          </a:rPr>
                          <m:t>𝟐</m:t>
                        </m:r>
                      </m:e>
                      <m:sup>
                        <m:r>
                          <a:rPr lang="en-GB" b="1" i="1">
                            <a:latin typeface="Cambria Math" panose="02040503050406030204" pitchFamily="18" charset="0"/>
                          </a:rPr>
                          <m:t>𝟑</m:t>
                        </m:r>
                      </m:sup>
                    </m:sSup>
                  </m:oMath>
                </a14:m>
                <a:r>
                  <a:rPr lang="en-GB" b="1" i="1" dirty="0">
                    <a:latin typeface="Cambria Math" panose="02040503050406030204" pitchFamily="18" charset="0"/>
                  </a:rPr>
                  <a:t> </a:t>
                </a:r>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214944" y="1302439"/>
                <a:ext cx="4572000" cy="37555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487003" y="1309761"/>
                <a:ext cx="4572000" cy="375616"/>
              </a:xfrm>
              <a:prstGeom prst="rect">
                <a:avLst/>
              </a:prstGeom>
            </p:spPr>
            <p:txBody>
              <a:bodyPr>
                <a:spAutoFit/>
              </a:bodyPr>
              <a:lstStyle/>
              <a:p>
                <a14:m>
                  <m:oMath xmlns:m="http://schemas.openxmlformats.org/officeDocument/2006/math">
                    <m:r>
                      <a:rPr lang="en-GB" i="1">
                        <a:latin typeface="Cambria Math" panose="02040503050406030204" pitchFamily="18" charset="0"/>
                      </a:rPr>
                      <m:t>8000=</m:t>
                    </m:r>
                    <m:sSup>
                      <m:sSupPr>
                        <m:ctrlPr>
                          <a:rPr lang="en-GB" b="1" i="1">
                            <a:latin typeface="Cambria Math" panose="02040503050406030204" pitchFamily="18" charset="0"/>
                          </a:rPr>
                        </m:ctrlPr>
                      </m:sSupPr>
                      <m:e>
                        <m:r>
                          <a:rPr lang="en-GB" b="1" i="1">
                            <a:latin typeface="Cambria Math" panose="02040503050406030204" pitchFamily="18" charset="0"/>
                          </a:rPr>
                          <m:t>𝟐</m:t>
                        </m:r>
                      </m:e>
                      <m:sup>
                        <m:r>
                          <a:rPr lang="en-GB" b="1" i="1">
                            <a:latin typeface="Cambria Math" panose="02040503050406030204" pitchFamily="18" charset="0"/>
                          </a:rPr>
                          <m:t>𝟔</m:t>
                        </m:r>
                      </m:sup>
                    </m:sSup>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𝟓</m:t>
                        </m:r>
                      </m:e>
                      <m:sup>
                        <m:r>
                          <a:rPr lang="en-GB" b="1" i="1">
                            <a:latin typeface="Cambria Math" panose="02040503050406030204" pitchFamily="18" charset="0"/>
                          </a:rPr>
                          <m:t>𝟑</m:t>
                        </m:r>
                      </m:sup>
                    </m:sSup>
                  </m:oMath>
                </a14:m>
                <a:r>
                  <a:rPr lang="en-GB" b="1" i="1" dirty="0">
                    <a:latin typeface="Cambria Math" panose="02040503050406030204" pitchFamily="18" charset="0"/>
                  </a:rPr>
                  <a:t> </a:t>
                </a:r>
                <a:endParaRPr lang="en-GB" dirty="0"/>
              </a:p>
            </p:txBody>
          </p:sp>
        </mc:Choice>
        <mc:Fallback xmlns="">
          <p:sp>
            <p:nvSpPr>
              <p:cNvPr id="16" name="Rectangle 15"/>
              <p:cNvSpPr>
                <a:spLocks noRot="1" noChangeAspect="1" noMove="1" noResize="1" noEditPoints="1" noAdjustHandles="1" noChangeArrowheads="1" noChangeShapeType="1" noTextEdit="1"/>
              </p:cNvSpPr>
              <p:nvPr/>
            </p:nvSpPr>
            <p:spPr>
              <a:xfrm>
                <a:off x="3487003" y="1309761"/>
                <a:ext cx="4572000" cy="37561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499380" y="1344567"/>
                <a:ext cx="1428532" cy="375552"/>
              </a:xfrm>
              <a:prstGeom prst="rect">
                <a:avLst/>
              </a:prstGeom>
            </p:spPr>
            <p:txBody>
              <a:bodyPr wrap="none">
                <a:spAutoFit/>
              </a:bodyPr>
              <a:lstStyle/>
              <a:p>
                <a14:m>
                  <m:oMath xmlns:m="http://schemas.openxmlformats.org/officeDocument/2006/math">
                    <m:r>
                      <a:rPr lang="en-GB">
                        <a:latin typeface="Cambria Math" panose="02040503050406030204" pitchFamily="18" charset="0"/>
                      </a:rPr>
                      <m:t>19683</m:t>
                    </m:r>
                    <m:r>
                      <a:rPr lang="en-GB"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𝟑</m:t>
                        </m:r>
                      </m:e>
                      <m:sup>
                        <m:r>
                          <a:rPr lang="en-GB" b="1" i="1">
                            <a:latin typeface="Cambria Math" panose="02040503050406030204" pitchFamily="18" charset="0"/>
                          </a:rPr>
                          <m:t>𝟗</m:t>
                        </m:r>
                      </m:sup>
                    </m:sSup>
                  </m:oMath>
                </a14:m>
                <a:r>
                  <a:rPr lang="en-GB" dirty="0"/>
                  <a:t> </a:t>
                </a:r>
              </a:p>
            </p:txBody>
          </p:sp>
        </mc:Choice>
        <mc:Fallback xmlns="">
          <p:sp>
            <p:nvSpPr>
              <p:cNvPr id="17" name="Rectangle 16"/>
              <p:cNvSpPr>
                <a:spLocks noRot="1" noChangeAspect="1" noMove="1" noResize="1" noEditPoints="1" noAdjustHandles="1" noChangeArrowheads="1" noChangeShapeType="1" noTextEdit="1"/>
              </p:cNvSpPr>
              <p:nvPr/>
            </p:nvSpPr>
            <p:spPr>
              <a:xfrm>
                <a:off x="7499380" y="1344567"/>
                <a:ext cx="1428532" cy="375552"/>
              </a:xfrm>
              <a:prstGeom prst="rect">
                <a:avLst/>
              </a:prstGeom>
              <a:blipFill rotWithShape="0">
                <a:blip r:embed="rId4"/>
                <a:stretch>
                  <a:fillRect/>
                </a:stretch>
              </a:blipFill>
            </p:spPr>
            <p:txBody>
              <a:bodyPr/>
              <a:lstStyle/>
              <a:p>
                <a:r>
                  <a:rPr lang="en-GB">
                    <a:noFill/>
                  </a:rPr>
                  <a:t> </a:t>
                </a:r>
              </a:p>
            </p:txBody>
          </p:sp>
        </mc:Fallback>
      </mc:AlternateContent>
      <p:sp>
        <p:nvSpPr>
          <p:cNvPr id="18" name="Oval 17"/>
          <p:cNvSpPr/>
          <p:nvPr/>
        </p:nvSpPr>
        <p:spPr>
          <a:xfrm rot="20280447">
            <a:off x="5436039" y="3739621"/>
            <a:ext cx="2833909" cy="2088639"/>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Oval 18"/>
          <p:cNvSpPr/>
          <p:nvPr/>
        </p:nvSpPr>
        <p:spPr>
          <a:xfrm>
            <a:off x="5733764" y="478394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0" name="Oval 19"/>
          <p:cNvSpPr/>
          <p:nvPr/>
        </p:nvSpPr>
        <p:spPr>
          <a:xfrm>
            <a:off x="7529186" y="443845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21" name="Oval 20"/>
          <p:cNvSpPr/>
          <p:nvPr/>
        </p:nvSpPr>
        <p:spPr>
          <a:xfrm>
            <a:off x="6943567" y="5075483"/>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22" name="Oval 21"/>
          <p:cNvSpPr/>
          <p:nvPr/>
        </p:nvSpPr>
        <p:spPr>
          <a:xfrm>
            <a:off x="6193308" y="523762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23" name="Oval 22"/>
          <p:cNvSpPr/>
          <p:nvPr/>
        </p:nvSpPr>
        <p:spPr>
          <a:xfrm>
            <a:off x="6317977" y="422243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4" name="Oval 23"/>
          <p:cNvSpPr/>
          <p:nvPr/>
        </p:nvSpPr>
        <p:spPr>
          <a:xfrm>
            <a:off x="7097138" y="377942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cxnSp>
        <p:nvCxnSpPr>
          <p:cNvPr id="25" name="Straight Connector 24"/>
          <p:cNvCxnSpPr/>
          <p:nvPr/>
        </p:nvCxnSpPr>
        <p:spPr>
          <a:xfrm>
            <a:off x="5875097" y="4211476"/>
            <a:ext cx="1140145" cy="1571512"/>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48406" y="2419198"/>
            <a:ext cx="2137124" cy="369332"/>
          </a:xfrm>
          <a:prstGeom prst="rect">
            <a:avLst/>
          </a:prstGeom>
          <a:noFill/>
        </p:spPr>
        <p:txBody>
          <a:bodyPr wrap="none" rtlCol="0">
            <a:spAutoFit/>
          </a:bodyPr>
          <a:lstStyle/>
          <a:p>
            <a:r>
              <a:rPr lang="en-GB" dirty="0"/>
              <a:t>Why does this work?</a:t>
            </a:r>
          </a:p>
        </p:txBody>
      </p:sp>
      <p:cxnSp>
        <p:nvCxnSpPr>
          <p:cNvPr id="29" name="Straight Connector 28"/>
          <p:cNvCxnSpPr/>
          <p:nvPr/>
        </p:nvCxnSpPr>
        <p:spPr>
          <a:xfrm>
            <a:off x="6608692" y="3798044"/>
            <a:ext cx="1136518" cy="16556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745210" y="-9939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067944" y="3774044"/>
            <a:ext cx="2784971" cy="437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067944" y="4115976"/>
            <a:ext cx="2244990" cy="91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067944" y="4215462"/>
            <a:ext cx="1842663" cy="409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8405" y="3798044"/>
            <a:ext cx="4042677" cy="1477328"/>
          </a:xfrm>
          <a:prstGeom prst="rect">
            <a:avLst/>
          </a:prstGeom>
          <a:noFill/>
        </p:spPr>
        <p:txBody>
          <a:bodyPr wrap="square" rtlCol="0">
            <a:spAutoFit/>
          </a:bodyPr>
          <a:lstStyle/>
          <a:p>
            <a:r>
              <a:rPr lang="en-GB" dirty="0"/>
              <a:t>The prime factorisation splits into three equal sets.</a:t>
            </a:r>
          </a:p>
          <a:p>
            <a:endParaRPr lang="en-GB" dirty="0"/>
          </a:p>
          <a:p>
            <a:r>
              <a:rPr lang="en-GB" dirty="0"/>
              <a:t>If you multiply together the numbers in any of the sets you will get the cube root</a:t>
            </a:r>
          </a:p>
        </p:txBody>
      </p:sp>
      <p:sp>
        <p:nvSpPr>
          <p:cNvPr id="46" name="Rectangle 45"/>
          <p:cNvSpPr/>
          <p:nvPr/>
        </p:nvSpPr>
        <p:spPr>
          <a:xfrm>
            <a:off x="3924490" y="1930611"/>
            <a:ext cx="1296144" cy="22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47" name="Rectangle 46"/>
          <p:cNvSpPr/>
          <p:nvPr/>
        </p:nvSpPr>
        <p:spPr>
          <a:xfrm>
            <a:off x="3133182" y="4986674"/>
            <a:ext cx="934762" cy="22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3207474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 restart="whenNotActive" fill="hold" evtFilter="cancelBubble" nodeType="interactiveSeq">
                <p:stCondLst>
                  <p:cond evt="onClick" delay="0">
                    <p:tgtEl>
                      <p:spTgt spid="4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2856"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mc:AlternateContent xmlns:mc="http://schemas.openxmlformats.org/markup-compatibility/2006" xmlns:a14="http://schemas.microsoft.com/office/drawing/2010/main">
        <mc:Choice Requires="a14">
          <p:sp>
            <p:nvSpPr>
              <p:cNvPr id="5" name="TextBox 4"/>
              <p:cNvSpPr txBox="1"/>
              <p:nvPr/>
            </p:nvSpPr>
            <p:spPr>
              <a:xfrm>
                <a:off x="679581" y="715653"/>
                <a:ext cx="8136904" cy="1169551"/>
              </a:xfrm>
              <a:prstGeom prst="rect">
                <a:avLst/>
              </a:prstGeom>
              <a:noFill/>
            </p:spPr>
            <p:txBody>
              <a:bodyPr wrap="square" rtlCol="0">
                <a:spAutoFit/>
              </a:bodyPr>
              <a:lstStyle/>
              <a:p>
                <a:r>
                  <a:rPr lang="en-GB" dirty="0"/>
                  <a:t>What is the smallest multiple of 504 that is square? (Note that </a:t>
                </a:r>
                <a14:m>
                  <m:oMath xmlns:m="http://schemas.openxmlformats.org/officeDocument/2006/math">
                    <m:r>
                      <a:rPr lang="en-GB" b="0" i="1" smtClean="0">
                        <a:latin typeface="Cambria Math" panose="02040503050406030204" pitchFamily="18" charset="0"/>
                      </a:rPr>
                      <m:t>504=</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r>
                      <a:rPr lang="en-GB" b="0" i="1" smtClean="0">
                        <a:latin typeface="Cambria Math" panose="02040503050406030204" pitchFamily="18" charset="0"/>
                      </a:rPr>
                      <m:t>×7</m:t>
                    </m:r>
                  </m:oMath>
                </a14:m>
                <a:r>
                  <a:rPr lang="en-GB" dirty="0"/>
                  <a:t>)</a:t>
                </a:r>
              </a:p>
              <a:p>
                <a:endParaRPr lang="en-GB" sz="1050" dirty="0"/>
              </a:p>
              <a:p>
                <a:r>
                  <a:rPr lang="en-GB" sz="2000" b="1" dirty="0"/>
                  <a:t>The power of 3 on the 2 and the power of 1 on the 7 are both odd.</a:t>
                </a:r>
              </a:p>
              <a:p>
                <a:r>
                  <a:rPr lang="en-GB" sz="2000" b="1" dirty="0"/>
                  <a:t>So we need to multiply by 2 and 7, i.e. 14, to give 7056.</a:t>
                </a:r>
              </a:p>
            </p:txBody>
          </p:sp>
        </mc:Choice>
        <mc:Fallback xmlns="">
          <p:sp>
            <p:nvSpPr>
              <p:cNvPr id="5" name="TextBox 4"/>
              <p:cNvSpPr txBox="1">
                <a:spLocks noRot="1" noChangeAspect="1" noMove="1" noResize="1" noEditPoints="1" noAdjustHandles="1" noChangeArrowheads="1" noChangeShapeType="1" noTextEdit="1"/>
              </p:cNvSpPr>
              <p:nvPr/>
            </p:nvSpPr>
            <p:spPr>
              <a:xfrm>
                <a:off x="679581" y="715653"/>
                <a:ext cx="8136904" cy="1169551"/>
              </a:xfrm>
              <a:prstGeom prst="rect">
                <a:avLst/>
              </a:prstGeom>
              <a:blipFill>
                <a:blip r:embed="rId2"/>
                <a:stretch>
                  <a:fillRect l="-749" t="-2604" b="-6250"/>
                </a:stretch>
              </a:blipFill>
            </p:spPr>
            <p:txBody>
              <a:bodyPr/>
              <a:lstStyle/>
              <a:p>
                <a:r>
                  <a:rPr lang="en-GB">
                    <a:noFill/>
                  </a:rPr>
                  <a:t> </a:t>
                </a:r>
              </a:p>
            </p:txBody>
          </p:sp>
        </mc:Fallback>
      </mc:AlternateContent>
      <p:sp>
        <p:nvSpPr>
          <p:cNvPr id="7" name="Rectangle 6"/>
          <p:cNvSpPr/>
          <p:nvPr/>
        </p:nvSpPr>
        <p:spPr>
          <a:xfrm>
            <a:off x="179512" y="759559"/>
            <a:ext cx="360040" cy="432048"/>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775458" y="1213634"/>
            <a:ext cx="8136904" cy="599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9" name="TextBox 8"/>
          <p:cNvSpPr txBox="1"/>
          <p:nvPr/>
        </p:nvSpPr>
        <p:spPr>
          <a:xfrm>
            <a:off x="703450" y="1997230"/>
            <a:ext cx="8280920" cy="369332"/>
          </a:xfrm>
          <a:prstGeom prst="rect">
            <a:avLst/>
          </a:prstGeom>
          <a:noFill/>
        </p:spPr>
        <p:txBody>
          <a:bodyPr wrap="square" rtlCol="0">
            <a:spAutoFit/>
          </a:bodyPr>
          <a:lstStyle/>
          <a:p>
            <a:r>
              <a:rPr lang="en-GB" dirty="0"/>
              <a:t>What do you need to multiply the following by to make the following square and cube?</a:t>
            </a: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662237" y="2481251"/>
              <a:ext cx="6096000" cy="1483360"/>
            </p:xfrm>
            <a:graphic>
              <a:graphicData uri="http://schemas.openxmlformats.org/drawingml/2006/table">
                <a:tbl>
                  <a:tblPr firstRow="1" bandRow="1">
                    <a:tableStyleId>{FABFCF23-3B69-468F-B69F-88F6DE6A72F2}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r>
                            <a:rPr lang="en-GB" dirty="0"/>
                            <a:t>Square</a:t>
                          </a:r>
                        </a:p>
                      </a:txBody>
                      <a:tcPr/>
                    </a:tc>
                    <a:tc>
                      <a:txBody>
                        <a:bodyPr/>
                        <a:lstStyle/>
                        <a:p>
                          <a:r>
                            <a:rPr lang="en-GB" dirty="0"/>
                            <a:t>Cube</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504=</m:t>
                                </m:r>
                                <m:sSup>
                                  <m:sSupPr>
                                    <m:ctrlPr>
                                      <a:rPr lang="en-GB" i="1" smtClean="0">
                                        <a:latin typeface="Cambria Math" panose="02040503050406030204" pitchFamily="18" charset="0"/>
                                      </a:rPr>
                                    </m:ctrlPr>
                                  </m:sSupPr>
                                  <m:e>
                                    <m:r>
                                      <a:rPr lang="en-GB" smtClean="0">
                                        <a:latin typeface="Cambria Math" panose="02040503050406030204" pitchFamily="18" charset="0"/>
                                      </a:rPr>
                                      <m:t>2</m:t>
                                    </m:r>
                                  </m:e>
                                  <m:sup>
                                    <m:r>
                                      <a:rPr lang="en-GB" smtClean="0">
                                        <a:latin typeface="Cambria Math" panose="02040503050406030204" pitchFamily="18" charset="0"/>
                                      </a:rPr>
                                      <m:t>3</m:t>
                                    </m:r>
                                  </m:sup>
                                </m:sSup>
                                <m:r>
                                  <a:rPr lang="en-GB" smtClean="0">
                                    <a:latin typeface="Cambria Math" panose="02040503050406030204" pitchFamily="18" charset="0"/>
                                  </a:rPr>
                                  <m:t>×</m:t>
                                </m:r>
                                <m:sSup>
                                  <m:sSupPr>
                                    <m:ctrlPr>
                                      <a:rPr lang="en-GB" i="1" smtClean="0">
                                        <a:latin typeface="Cambria Math" panose="02040503050406030204" pitchFamily="18" charset="0"/>
                                      </a:rPr>
                                    </m:ctrlPr>
                                  </m:sSupPr>
                                  <m:e>
                                    <m:r>
                                      <a:rPr lang="en-GB" smtClean="0">
                                        <a:latin typeface="Cambria Math" panose="02040503050406030204" pitchFamily="18" charset="0"/>
                                      </a:rPr>
                                      <m:t>3</m:t>
                                    </m:r>
                                  </m:e>
                                  <m:sup>
                                    <m:r>
                                      <a:rPr lang="en-GB" smtClean="0">
                                        <a:latin typeface="Cambria Math" panose="02040503050406030204" pitchFamily="18" charset="0"/>
                                      </a:rPr>
                                      <m:t>2</m:t>
                                    </m:r>
                                  </m:sup>
                                </m:sSup>
                                <m:r>
                                  <a:rPr lang="en-GB" smtClean="0">
                                    <a:latin typeface="Cambria Math" panose="02040503050406030204" pitchFamily="18" charset="0"/>
                                  </a:rPr>
                                  <m:t>×7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×3×</m:t>
                                </m:r>
                                <m:sSup>
                                  <m:sSupPr>
                                    <m:ctrlPr>
                                      <a:rPr lang="en-GB" i="1" smtClean="0">
                                        <a:latin typeface="Cambria Math" panose="02040503050406030204" pitchFamily="18" charset="0"/>
                                      </a:rPr>
                                    </m:ctrlPr>
                                  </m:sSupPr>
                                  <m:e>
                                    <m:r>
                                      <a:rPr lang="en-GB" smtClean="0">
                                        <a:latin typeface="Cambria Math" panose="02040503050406030204" pitchFamily="18" charset="0"/>
                                      </a:rPr>
                                      <m:t>7</m:t>
                                    </m:r>
                                  </m:e>
                                  <m:sup>
                                    <m:r>
                                      <a:rPr lang="en-GB" smtClean="0">
                                        <a:latin typeface="Cambria Math" panose="02040503050406030204" pitchFamily="18" charset="0"/>
                                      </a:rPr>
                                      <m:t>2</m:t>
                                    </m:r>
                                  </m:sup>
                                </m:sSup>
                                <m:r>
                                  <a:rPr lang="en-GB" smtClean="0">
                                    <a:latin typeface="Cambria Math" panose="02040503050406030204" pitchFamily="18" charset="0"/>
                                  </a:rPr>
                                  <m:t>  (147)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12=</m:t>
                                </m:r>
                                <m:sSup>
                                  <m:sSupPr>
                                    <m:ctrlPr>
                                      <a:rPr lang="en-GB" i="1" smtClean="0">
                                        <a:latin typeface="Cambria Math" panose="02040503050406030204" pitchFamily="18" charset="0"/>
                                      </a:rPr>
                                    </m:ctrlPr>
                                  </m:sSupPr>
                                  <m:e>
                                    <m:r>
                                      <a:rPr lang="en-GB" smtClean="0">
                                        <a:latin typeface="Cambria Math" panose="02040503050406030204" pitchFamily="18" charset="0"/>
                                      </a:rPr>
                                      <m:t>2</m:t>
                                    </m:r>
                                  </m:e>
                                  <m:sup>
                                    <m:r>
                                      <a:rPr lang="en-GB" smtClean="0">
                                        <a:latin typeface="Cambria Math" panose="02040503050406030204" pitchFamily="18" charset="0"/>
                                      </a:rPr>
                                      <m:t>2</m:t>
                                    </m:r>
                                  </m:sup>
                                </m:sSup>
                                <m:r>
                                  <a:rPr lang="en-GB"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×2×</m:t>
                                </m:r>
                                <m:sSup>
                                  <m:sSupPr>
                                    <m:ctrlPr>
                                      <a:rPr lang="en-GB" i="1" smtClean="0">
                                        <a:latin typeface="Cambria Math" panose="02040503050406030204" pitchFamily="18" charset="0"/>
                                      </a:rPr>
                                    </m:ctrlPr>
                                  </m:sSupPr>
                                  <m:e>
                                    <m:r>
                                      <a:rPr lang="en-GB" smtClean="0">
                                        <a:latin typeface="Cambria Math" panose="02040503050406030204" pitchFamily="18" charset="0"/>
                                      </a:rPr>
                                      <m:t>3</m:t>
                                    </m:r>
                                  </m:e>
                                  <m:sup>
                                    <m:r>
                                      <a:rPr lang="en-GB" smtClean="0">
                                        <a:latin typeface="Cambria Math" panose="02040503050406030204" pitchFamily="18" charset="0"/>
                                      </a:rPr>
                                      <m:t>2</m:t>
                                    </m:r>
                                  </m:sup>
                                </m:sSup>
                                <m:r>
                                  <a:rPr lang="en-GB" smtClean="0">
                                    <a:latin typeface="Cambria Math" panose="02040503050406030204" pitchFamily="18" charset="0"/>
                                  </a:rPr>
                                  <m:t>  (18)</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800=</m:t>
                                </m:r>
                                <m:sSup>
                                  <m:sSupPr>
                                    <m:ctrlPr>
                                      <a:rPr lang="en-GB" i="1" smtClean="0">
                                        <a:latin typeface="Cambria Math" panose="02040503050406030204" pitchFamily="18" charset="0"/>
                                      </a:rPr>
                                    </m:ctrlPr>
                                  </m:sSupPr>
                                  <m:e>
                                    <m:r>
                                      <a:rPr lang="en-GB" smtClean="0">
                                        <a:latin typeface="Cambria Math" panose="02040503050406030204" pitchFamily="18" charset="0"/>
                                      </a:rPr>
                                      <m:t>2</m:t>
                                    </m:r>
                                  </m:e>
                                  <m:sup>
                                    <m:r>
                                      <a:rPr lang="en-GB" smtClean="0">
                                        <a:latin typeface="Cambria Math" panose="02040503050406030204" pitchFamily="18" charset="0"/>
                                      </a:rPr>
                                      <m:t>5</m:t>
                                    </m:r>
                                  </m:sup>
                                </m:sSup>
                                <m:r>
                                  <a:rPr lang="en-GB" smtClean="0">
                                    <a:latin typeface="Cambria Math" panose="02040503050406030204" pitchFamily="18" charset="0"/>
                                  </a:rPr>
                                  <m:t>×</m:t>
                                </m:r>
                                <m:sSup>
                                  <m:sSupPr>
                                    <m:ctrlPr>
                                      <a:rPr lang="en-GB" i="1" smtClean="0">
                                        <a:latin typeface="Cambria Math" panose="02040503050406030204" pitchFamily="18" charset="0"/>
                                      </a:rPr>
                                    </m:ctrlPr>
                                  </m:sSupPr>
                                  <m:e>
                                    <m:r>
                                      <a:rPr lang="en-GB" smtClean="0">
                                        <a:latin typeface="Cambria Math" panose="02040503050406030204" pitchFamily="18" charset="0"/>
                                      </a:rPr>
                                      <m:t>5</m:t>
                                    </m:r>
                                  </m:e>
                                  <m:sup>
                                    <m:r>
                                      <a:rPr lang="en-GB" smtClean="0">
                                        <a:latin typeface="Cambria Math" panose="02040503050406030204" pitchFamily="18" charset="0"/>
                                      </a:rPr>
                                      <m:t>2</m:t>
                                    </m:r>
                                  </m:sup>
                                </m:sSup>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×2×5  (10)</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337249960"/>
                  </p:ext>
                </p:extLst>
              </p:nvPr>
            </p:nvGraphicFramePr>
            <p:xfrm>
              <a:off x="1662237" y="2481251"/>
              <a:ext cx="6096000" cy="1483360"/>
            </p:xfrm>
            <a:graphic>
              <a:graphicData uri="http://schemas.openxmlformats.org/drawingml/2006/table">
                <a:tbl>
                  <a:tblPr firstRow="1" bandRow="1">
                    <a:tableStyleId>{FABFCF23-3B69-468F-B69F-88F6DE6A72F2}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r>
                            <a:rPr lang="en-GB" dirty="0"/>
                            <a:t>Square</a:t>
                          </a:r>
                        </a:p>
                      </a:txBody>
                      <a:tcPr/>
                    </a:tc>
                    <a:tc>
                      <a:txBody>
                        <a:bodyPr/>
                        <a:lstStyle/>
                        <a:p>
                          <a:r>
                            <a:rPr lang="en-GB" dirty="0"/>
                            <a:t>Cube</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299" t="-108197" r="-200299" b="-211475"/>
                          </a:stretch>
                        </a:blipFill>
                      </a:tcPr>
                    </a:tc>
                    <a:tc>
                      <a:txBody>
                        <a:bodyPr/>
                        <a:lstStyle/>
                        <a:p>
                          <a:endParaRPr lang="en-US"/>
                        </a:p>
                      </a:txBody>
                      <a:tcPr>
                        <a:blipFill>
                          <a:blip r:embed="rId3"/>
                          <a:stretch>
                            <a:fillRect l="-100601" t="-108197" r="-100901" b="-211475"/>
                          </a:stretch>
                        </a:blipFill>
                      </a:tcPr>
                    </a:tc>
                    <a:tc>
                      <a:txBody>
                        <a:bodyPr/>
                        <a:lstStyle/>
                        <a:p>
                          <a:endParaRPr lang="en-US"/>
                        </a:p>
                      </a:txBody>
                      <a:tcPr>
                        <a:blipFill>
                          <a:blip r:embed="rId3"/>
                          <a:stretch>
                            <a:fillRect l="-200000" t="-108197" r="-599" b="-211475"/>
                          </a:stretch>
                        </a:blipFill>
                      </a:tcPr>
                    </a:tc>
                    <a:extLst>
                      <a:ext uri="{0D108BD9-81ED-4DB2-BD59-A6C34878D82A}">
                        <a16:rowId xmlns:a16="http://schemas.microsoft.com/office/drawing/2014/main" val="10001"/>
                      </a:ext>
                    </a:extLst>
                  </a:tr>
                  <a:tr h="370840">
                    <a:tc>
                      <a:txBody>
                        <a:bodyPr/>
                        <a:lstStyle/>
                        <a:p>
                          <a:endParaRPr lang="en-US"/>
                        </a:p>
                      </a:txBody>
                      <a:tcPr>
                        <a:blipFill>
                          <a:blip r:embed="rId3"/>
                          <a:stretch>
                            <a:fillRect l="-299" t="-208197" r="-200299" b="-111475"/>
                          </a:stretch>
                        </a:blipFill>
                      </a:tcPr>
                    </a:tc>
                    <a:tc>
                      <a:txBody>
                        <a:bodyPr/>
                        <a:lstStyle/>
                        <a:p>
                          <a:endParaRPr lang="en-US"/>
                        </a:p>
                      </a:txBody>
                      <a:tcPr>
                        <a:blipFill>
                          <a:blip r:embed="rId3"/>
                          <a:stretch>
                            <a:fillRect l="-100601" t="-208197" r="-100901" b="-111475"/>
                          </a:stretch>
                        </a:blipFill>
                      </a:tcPr>
                    </a:tc>
                    <a:tc>
                      <a:txBody>
                        <a:bodyPr/>
                        <a:lstStyle/>
                        <a:p>
                          <a:endParaRPr lang="en-US"/>
                        </a:p>
                      </a:txBody>
                      <a:tcPr>
                        <a:blipFill>
                          <a:blip r:embed="rId3"/>
                          <a:stretch>
                            <a:fillRect l="-200000" t="-208197" r="-599" b="-111475"/>
                          </a:stretch>
                        </a:blipFill>
                      </a:tcPr>
                    </a:tc>
                    <a:extLst>
                      <a:ext uri="{0D108BD9-81ED-4DB2-BD59-A6C34878D82A}">
                        <a16:rowId xmlns:a16="http://schemas.microsoft.com/office/drawing/2014/main" val="10002"/>
                      </a:ext>
                    </a:extLst>
                  </a:tr>
                  <a:tr h="370840">
                    <a:tc>
                      <a:txBody>
                        <a:bodyPr/>
                        <a:lstStyle/>
                        <a:p>
                          <a:endParaRPr lang="en-US"/>
                        </a:p>
                      </a:txBody>
                      <a:tcPr>
                        <a:blipFill>
                          <a:blip r:embed="rId3"/>
                          <a:stretch>
                            <a:fillRect l="-299" t="-308197" r="-200299" b="-11475"/>
                          </a:stretch>
                        </a:blipFill>
                      </a:tcPr>
                    </a:tc>
                    <a:tc>
                      <a:txBody>
                        <a:bodyPr/>
                        <a:lstStyle/>
                        <a:p>
                          <a:endParaRPr lang="en-US"/>
                        </a:p>
                      </a:txBody>
                      <a:tcPr>
                        <a:blipFill>
                          <a:blip r:embed="rId3"/>
                          <a:stretch>
                            <a:fillRect l="-100601" t="-308197" r="-100901" b="-11475"/>
                          </a:stretch>
                        </a:blipFill>
                      </a:tcPr>
                    </a:tc>
                    <a:tc>
                      <a:txBody>
                        <a:bodyPr/>
                        <a:lstStyle/>
                        <a:p>
                          <a:endParaRPr lang="en-US"/>
                        </a:p>
                      </a:txBody>
                      <a:tcPr>
                        <a:blipFill>
                          <a:blip r:embed="rId3"/>
                          <a:stretch>
                            <a:fillRect l="-200000" t="-308197" r="-599" b="-11475"/>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703450" y="4176952"/>
                <a:ext cx="8067505" cy="1098827"/>
              </a:xfrm>
              <a:prstGeom prst="rect">
                <a:avLst/>
              </a:prstGeom>
              <a:noFill/>
            </p:spPr>
            <p:txBody>
              <a:bodyPr wrap="square" rtlCol="0">
                <a:spAutoFit/>
              </a:bodyPr>
              <a:lstStyle/>
              <a:p>
                <a:r>
                  <a:rPr lang="en-GB" dirty="0"/>
                  <a:t>How many square numbers are factors of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10</m:t>
                        </m:r>
                      </m:sup>
                    </m:sSup>
                  </m:oMath>
                </a14:m>
                <a:r>
                  <a:rPr lang="en-GB" dirty="0"/>
                  <a:t>?</a:t>
                </a:r>
              </a:p>
              <a:p>
                <a:endParaRPr lang="en-GB" sz="1000" b="1" dirty="0"/>
              </a:p>
              <a:p>
                <a:r>
                  <a:rPr lang="en-GB" b="1" dirty="0"/>
                  <a:t>All even powers of 2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𝟐</m:t>
                        </m:r>
                      </m:sup>
                    </m:sSup>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𝟒</m:t>
                        </m:r>
                      </m:sup>
                    </m:sSup>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𝟔</m:t>
                        </m:r>
                      </m:sup>
                    </m:sSup>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𝟖</m:t>
                        </m:r>
                      </m:sup>
                    </m:sSup>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𝟏𝟎</m:t>
                        </m:r>
                      </m:sup>
                    </m:sSup>
                  </m:oMath>
                </a14:m>
                <a:r>
                  <a:rPr lang="en-GB" b="1" dirty="0"/>
                  <a:t>). But don’t forget that </a:t>
                </a:r>
                <a14:m>
                  <m:oMath xmlns:m="http://schemas.openxmlformats.org/officeDocument/2006/math">
                    <m:r>
                      <a:rPr lang="en-GB" b="1" i="1" smtClean="0">
                        <a:latin typeface="Cambria Math" panose="02040503050406030204" pitchFamily="18" charset="0"/>
                      </a:rPr>
                      <m:t>𝟏</m:t>
                    </m:r>
                  </m:oMath>
                </a14:m>
                <a:r>
                  <a:rPr lang="en-GB" b="1" dirty="0"/>
                  <a:t> (</a:t>
                </a:r>
                <a14:m>
                  <m:oMath xmlns:m="http://schemas.openxmlformats.org/officeDocument/2006/math">
                    <m:r>
                      <a:rPr lang="en-GB" b="1" i="1" dirty="0" smtClean="0">
                        <a:latin typeface="Cambria Math" panose="02040503050406030204" pitchFamily="18" charset="0"/>
                      </a:rPr>
                      <m:t>=</m:t>
                    </m:r>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𝟐</m:t>
                        </m:r>
                      </m:e>
                      <m:sup>
                        <m:r>
                          <a:rPr lang="en-GB" b="1" i="1" dirty="0" smtClean="0">
                            <a:latin typeface="Cambria Math" panose="02040503050406030204" pitchFamily="18" charset="0"/>
                          </a:rPr>
                          <m:t>𝟎</m:t>
                        </m:r>
                      </m:sup>
                    </m:sSup>
                  </m:oMath>
                </a14:m>
                <a:r>
                  <a:rPr lang="en-GB" b="1" dirty="0"/>
                  <a:t>) is square! (as the 0 is even). That’s 6 square factors.</a:t>
                </a:r>
              </a:p>
            </p:txBody>
          </p:sp>
        </mc:Choice>
        <mc:Fallback xmlns="">
          <p:sp>
            <p:nvSpPr>
              <p:cNvPr id="11" name="TextBox 10"/>
              <p:cNvSpPr txBox="1">
                <a:spLocks noRot="1" noChangeAspect="1" noMove="1" noResize="1" noEditPoints="1" noAdjustHandles="1" noChangeArrowheads="1" noChangeShapeType="1" noTextEdit="1"/>
              </p:cNvSpPr>
              <p:nvPr/>
            </p:nvSpPr>
            <p:spPr>
              <a:xfrm>
                <a:off x="703450" y="4176952"/>
                <a:ext cx="8067505" cy="1098827"/>
              </a:xfrm>
              <a:prstGeom prst="rect">
                <a:avLst/>
              </a:prstGeom>
              <a:blipFill>
                <a:blip r:embed="rId4"/>
                <a:stretch>
                  <a:fillRect l="-604" t="-2778" b="-6667"/>
                </a:stretch>
              </a:blipFill>
            </p:spPr>
            <p:txBody>
              <a:bodyPr/>
              <a:lstStyle/>
              <a:p>
                <a:r>
                  <a:rPr lang="en-GB">
                    <a:noFill/>
                  </a:rPr>
                  <a:t> </a:t>
                </a:r>
              </a:p>
            </p:txBody>
          </p:sp>
        </mc:Fallback>
      </mc:AlternateContent>
      <p:sp>
        <p:nvSpPr>
          <p:cNvPr id="12" name="Rectangle 11"/>
          <p:cNvSpPr/>
          <p:nvPr/>
        </p:nvSpPr>
        <p:spPr>
          <a:xfrm>
            <a:off x="3705489" y="3312854"/>
            <a:ext cx="1874637" cy="251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5730769" y="3327368"/>
            <a:ext cx="1874637" cy="251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3705489" y="3695354"/>
            <a:ext cx="1874637" cy="251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5" name="Rectangle 14"/>
          <p:cNvSpPr/>
          <p:nvPr/>
        </p:nvSpPr>
        <p:spPr>
          <a:xfrm>
            <a:off x="5730769" y="3695354"/>
            <a:ext cx="1874637" cy="251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p:cNvSpPr/>
          <p:nvPr/>
        </p:nvSpPr>
        <p:spPr>
          <a:xfrm>
            <a:off x="5730769" y="2915476"/>
            <a:ext cx="1874637" cy="251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7" name="Rectangle 16"/>
          <p:cNvSpPr/>
          <p:nvPr/>
        </p:nvSpPr>
        <p:spPr>
          <a:xfrm>
            <a:off x="775458" y="4638618"/>
            <a:ext cx="8159395" cy="532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8" name="Rectangle 17"/>
          <p:cNvSpPr/>
          <p:nvPr/>
        </p:nvSpPr>
        <p:spPr>
          <a:xfrm>
            <a:off x="179512" y="2044337"/>
            <a:ext cx="360040" cy="432048"/>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9" name="Rectangle 18"/>
          <p:cNvSpPr/>
          <p:nvPr/>
        </p:nvSpPr>
        <p:spPr>
          <a:xfrm>
            <a:off x="179512" y="4176952"/>
            <a:ext cx="360040" cy="432048"/>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mc:AlternateContent xmlns:mc="http://schemas.openxmlformats.org/markup-compatibility/2006" xmlns:a14="http://schemas.microsoft.com/office/drawing/2010/main">
        <mc:Choice Requires="a14">
          <p:sp>
            <p:nvSpPr>
              <p:cNvPr id="6" name="TextBox 5"/>
              <p:cNvSpPr txBox="1"/>
              <p:nvPr/>
            </p:nvSpPr>
            <p:spPr>
              <a:xfrm>
                <a:off x="5321537" y="4114731"/>
                <a:ext cx="362028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200" b="1" dirty="0"/>
                  <a:t>Reminder</a:t>
                </a:r>
                <a:r>
                  <a:rPr lang="en-GB" sz="1200" dirty="0"/>
                  <a:t>: Factors of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2</m:t>
                        </m:r>
                      </m:e>
                      <m:sup>
                        <m:r>
                          <a:rPr lang="en-GB" sz="1200" b="0" i="1" smtClean="0">
                            <a:latin typeface="Cambria Math" panose="02040503050406030204" pitchFamily="18" charset="0"/>
                          </a:rPr>
                          <m:t>10</m:t>
                        </m:r>
                      </m:sup>
                    </m:sSup>
                  </m:oMath>
                </a14:m>
                <a:r>
                  <a:rPr lang="en-GB" sz="1200" dirty="0"/>
                  <a:t> will be all powers of 2 with a power up to 10.</a:t>
                </a:r>
              </a:p>
            </p:txBody>
          </p:sp>
        </mc:Choice>
        <mc:Fallback xmlns="">
          <p:sp>
            <p:nvSpPr>
              <p:cNvPr id="6" name="TextBox 5"/>
              <p:cNvSpPr txBox="1">
                <a:spLocks noRot="1" noChangeAspect="1" noMove="1" noResize="1" noEditPoints="1" noAdjustHandles="1" noChangeArrowheads="1" noChangeShapeType="1" noTextEdit="1"/>
              </p:cNvSpPr>
              <p:nvPr/>
            </p:nvSpPr>
            <p:spPr>
              <a:xfrm>
                <a:off x="5321537" y="4114731"/>
                <a:ext cx="3620282" cy="461665"/>
              </a:xfrm>
              <a:prstGeom prst="rect">
                <a:avLst/>
              </a:prstGeom>
              <a:blipFill>
                <a:blip r:embed="rId5"/>
                <a:stretch>
                  <a:fillRect b="-6250"/>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7BF47043-7DC0-4AAB-AEDF-B95D91187253}"/>
              </a:ext>
            </a:extLst>
          </p:cNvPr>
          <p:cNvSpPr/>
          <p:nvPr/>
        </p:nvSpPr>
        <p:spPr>
          <a:xfrm>
            <a:off x="179512" y="5343448"/>
            <a:ext cx="360040" cy="432048"/>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C22ED16-8691-4A4B-A237-9CE3207DE516}"/>
                  </a:ext>
                </a:extLst>
              </p:cNvPr>
              <p:cNvSpPr txBox="1"/>
              <p:nvPr/>
            </p:nvSpPr>
            <p:spPr>
              <a:xfrm>
                <a:off x="679581" y="5343448"/>
                <a:ext cx="6630726" cy="369332"/>
              </a:xfrm>
              <a:prstGeom prst="rect">
                <a:avLst/>
              </a:prstGeom>
              <a:noFill/>
            </p:spPr>
            <p:txBody>
              <a:bodyPr wrap="none" rtlCol="0">
                <a:spAutoFit/>
              </a:bodyPr>
              <a:lstStyle/>
              <a:p>
                <a:r>
                  <a:rPr lang="en-GB" dirty="0"/>
                  <a:t>Prove that there are no positive integers </a:t>
                </a:r>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for which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2</m:t>
                        </m:r>
                      </m:sup>
                    </m:sSup>
                  </m:oMath>
                </a14:m>
                <a:endParaRPr lang="en-GB" dirty="0"/>
              </a:p>
            </p:txBody>
          </p:sp>
        </mc:Choice>
        <mc:Fallback xmlns="">
          <p:sp>
            <p:nvSpPr>
              <p:cNvPr id="2" name="TextBox 1">
                <a:extLst>
                  <a:ext uri="{FF2B5EF4-FFF2-40B4-BE49-F238E27FC236}">
                    <a16:creationId xmlns:a16="http://schemas.microsoft.com/office/drawing/2014/main" id="{BC22ED16-8691-4A4B-A237-9CE3207DE516}"/>
                  </a:ext>
                </a:extLst>
              </p:cNvPr>
              <p:cNvSpPr txBox="1">
                <a:spLocks noRot="1" noChangeAspect="1" noMove="1" noResize="1" noEditPoints="1" noAdjustHandles="1" noChangeArrowheads="1" noChangeShapeType="1" noTextEdit="1"/>
              </p:cNvSpPr>
              <p:nvPr/>
            </p:nvSpPr>
            <p:spPr>
              <a:xfrm>
                <a:off x="679581" y="5343448"/>
                <a:ext cx="6630726" cy="369332"/>
              </a:xfrm>
              <a:prstGeom prst="rect">
                <a:avLst/>
              </a:prstGeom>
              <a:blipFill>
                <a:blip r:embed="rId6"/>
                <a:stretch>
                  <a:fillRect l="-735" t="-10000" b="-26667"/>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145CCD88-8508-416C-9979-C9EC9AF373EA}"/>
              </a:ext>
            </a:extLst>
          </p:cNvPr>
          <p:cNvSpPr txBox="1"/>
          <p:nvPr/>
        </p:nvSpPr>
        <p:spPr>
          <a:xfrm>
            <a:off x="651051" y="5790747"/>
            <a:ext cx="7898211" cy="923330"/>
          </a:xfrm>
          <a:prstGeom prst="rect">
            <a:avLst/>
          </a:prstGeom>
          <a:noFill/>
        </p:spPr>
        <p:txBody>
          <a:bodyPr wrap="square" rtlCol="0">
            <a:spAutoFit/>
          </a:bodyPr>
          <a:lstStyle/>
          <a:p>
            <a:r>
              <a:rPr lang="en-GB" b="1" dirty="0"/>
              <a:t>Since any square number has an even number of twos in its prime factorisation, there will be an even number of twos in the prime factorisation of the left side and an odd number of twos in the prime factorisation of the right side.</a:t>
            </a:r>
          </a:p>
        </p:txBody>
      </p:sp>
      <p:sp>
        <p:nvSpPr>
          <p:cNvPr id="21" name="Rectangle 20">
            <a:extLst>
              <a:ext uri="{FF2B5EF4-FFF2-40B4-BE49-F238E27FC236}">
                <a16:creationId xmlns:a16="http://schemas.microsoft.com/office/drawing/2014/main" id="{8CDB72F7-5461-4F17-B589-23D966DA1DDA}"/>
              </a:ext>
            </a:extLst>
          </p:cNvPr>
          <p:cNvSpPr/>
          <p:nvPr/>
        </p:nvSpPr>
        <p:spPr>
          <a:xfrm>
            <a:off x="752967" y="5824805"/>
            <a:ext cx="8181886" cy="923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16813888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8" grpId="0" animBg="1"/>
      <p:bldP spid="12" grpId="0" animBg="1"/>
      <p:bldP spid="13" grpId="0" animBg="1"/>
      <p:bldP spid="14" grpId="0" animBg="1"/>
      <p:bldP spid="15" grpId="0" animBg="1"/>
      <p:bldP spid="16" grpId="0" animBg="1"/>
      <p:bldP spid="17" grpId="0" animBg="1"/>
      <p:bldP spid="2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03E81CEF47AD429FC6A41443301C79" ma:contentTypeVersion="34" ma:contentTypeDescription="Create a new document." ma:contentTypeScope="" ma:versionID="8938c71849ed8cd8f4b7bf8826e013d4">
  <xsd:schema xmlns:xsd="http://www.w3.org/2001/XMLSchema" xmlns:xs="http://www.w3.org/2001/XMLSchema" xmlns:p="http://schemas.microsoft.com/office/2006/metadata/properties" xmlns:ns3="8c35b439-9f54-4f03-8e35-192e1c4577fc" xmlns:ns4="22c5a854-9cb8-4d77-bec3-ba29f5df245f" targetNamespace="http://schemas.microsoft.com/office/2006/metadata/properties" ma:root="true" ma:fieldsID="1b0be54d92acd09fd958e563823aa560" ns3:_="" ns4:_="">
    <xsd:import namespace="8c35b439-9f54-4f03-8e35-192e1c4577fc"/>
    <xsd:import namespace="22c5a854-9cb8-4d77-bec3-ba29f5df245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35b439-9f54-4f03-8e35-192e1c4577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Teachers" ma:index="2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Teachers" ma:index="34" nillable="true" ma:displayName="Invited Teachers" ma:internalName="Invited_Teachers">
      <xsd:simpleType>
        <xsd:restriction base="dms:Note">
          <xsd:maxLength value="255"/>
        </xsd:restriction>
      </xsd:simpleType>
    </xsd:element>
    <xsd:element name="Invited_Students" ma:index="35" nillable="true" ma:displayName="Invited Students" ma:internalName="Invited_Student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Teacher_Only_SectionGroup" ma:index="37" nillable="true" ma:displayName="Has Teacher Only SectionGroup" ma:internalName="Has_Teacher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Teams_Channel_Section_Location" ma:index="40" nillable="true" ma:displayName="Teams Channel Section Location" ma:internalName="Teams_Channel_Section_Location">
      <xsd:simpleType>
        <xsd:restriction base="dms:Text"/>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c5a854-9cb8-4d77-bec3-ba29f5df24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ultureName xmlns="8c35b439-9f54-4f03-8e35-192e1c4577fc" xsi:nil="true"/>
    <Distribution_Groups xmlns="8c35b439-9f54-4f03-8e35-192e1c4577fc" xsi:nil="true"/>
    <Is_Collaboration_Space_Locked xmlns="8c35b439-9f54-4f03-8e35-192e1c4577fc" xsi:nil="true"/>
    <IsNotebookLocked xmlns="8c35b439-9f54-4f03-8e35-192e1c4577fc" xsi:nil="true"/>
    <FolderType xmlns="8c35b439-9f54-4f03-8e35-192e1c4577fc" xsi:nil="true"/>
    <Owner xmlns="8c35b439-9f54-4f03-8e35-192e1c4577fc">
      <UserInfo>
        <DisplayName/>
        <AccountId xsi:nil="true"/>
        <AccountType/>
      </UserInfo>
    </Owner>
    <Has_Teacher_Only_SectionGroup xmlns="8c35b439-9f54-4f03-8e35-192e1c4577fc" xsi:nil="true"/>
    <DefaultSectionNames xmlns="8c35b439-9f54-4f03-8e35-192e1c4577fc" xsi:nil="true"/>
    <NotebookType xmlns="8c35b439-9f54-4f03-8e35-192e1c4577fc" xsi:nil="true"/>
    <Teachers xmlns="8c35b439-9f54-4f03-8e35-192e1c4577fc">
      <UserInfo>
        <DisplayName/>
        <AccountId xsi:nil="true"/>
        <AccountType/>
      </UserInfo>
    </Teachers>
    <Math_Settings xmlns="8c35b439-9f54-4f03-8e35-192e1c4577fc" xsi:nil="true"/>
    <Self_Registration_Enabled xmlns="8c35b439-9f54-4f03-8e35-192e1c4577fc" xsi:nil="true"/>
    <Teams_Channel_Section_Location xmlns="8c35b439-9f54-4f03-8e35-192e1c4577fc" xsi:nil="true"/>
    <LMS_Mappings xmlns="8c35b439-9f54-4f03-8e35-192e1c4577fc" xsi:nil="true"/>
    <Invited_Teachers xmlns="8c35b439-9f54-4f03-8e35-192e1c4577fc" xsi:nil="true"/>
    <Invited_Students xmlns="8c35b439-9f54-4f03-8e35-192e1c4577fc" xsi:nil="true"/>
    <Students xmlns="8c35b439-9f54-4f03-8e35-192e1c4577fc">
      <UserInfo>
        <DisplayName/>
        <AccountId xsi:nil="true"/>
        <AccountType/>
      </UserInfo>
    </Students>
    <Student_Groups xmlns="8c35b439-9f54-4f03-8e35-192e1c4577fc">
      <UserInfo>
        <DisplayName/>
        <AccountId xsi:nil="true"/>
        <AccountType/>
      </UserInfo>
    </Student_Groups>
    <Templates xmlns="8c35b439-9f54-4f03-8e35-192e1c4577fc" xsi:nil="true"/>
    <AppVersion xmlns="8c35b439-9f54-4f03-8e35-192e1c4577fc" xsi:nil="true"/>
    <TeamsChannelId xmlns="8c35b439-9f54-4f03-8e35-192e1c4577fc" xsi:nil="true"/>
  </documentManagement>
</p:properties>
</file>

<file path=customXml/itemProps1.xml><?xml version="1.0" encoding="utf-8"?>
<ds:datastoreItem xmlns:ds="http://schemas.openxmlformats.org/officeDocument/2006/customXml" ds:itemID="{70BC38F1-62BE-4E6C-B34B-9C82A65D4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35b439-9f54-4f03-8e35-192e1c4577fc"/>
    <ds:schemaRef ds:uri="22c5a854-9cb8-4d77-bec3-ba29f5df2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D0330A-F58B-4199-88DB-7695A6F46C1E}">
  <ds:schemaRefs>
    <ds:schemaRef ds:uri="http://schemas.microsoft.com/sharepoint/v3/contenttype/forms"/>
  </ds:schemaRefs>
</ds:datastoreItem>
</file>

<file path=customXml/itemProps3.xml><?xml version="1.0" encoding="utf-8"?>
<ds:datastoreItem xmlns:ds="http://schemas.openxmlformats.org/officeDocument/2006/customXml" ds:itemID="{6C12223E-62F5-46C2-87BC-9E0461C48CB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c35b439-9f54-4f03-8e35-192e1c4577fc"/>
    <ds:schemaRef ds:uri="http://purl.org/dc/terms/"/>
    <ds:schemaRef ds:uri="http://schemas.openxmlformats.org/package/2006/metadata/core-properties"/>
    <ds:schemaRef ds:uri="22c5a854-9cb8-4d77-bec3-ba29f5df245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34</TotalTime>
  <Words>1596</Words>
  <Application>Microsoft Office PowerPoint</Application>
  <PresentationFormat>On-screen Show (4:3)</PresentationFormat>
  <Paragraphs>188</Paragraphs>
  <Slides>11</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Calibri Light</vt:lpstr>
      <vt:lpstr>Cambria Math</vt:lpstr>
      <vt:lpstr>Times New Roman</vt:lpstr>
      <vt:lpstr>Office Theme</vt:lpstr>
      <vt:lpstr>1_Office Theme</vt:lpstr>
      <vt:lpstr>PaintShopPro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Laurence Rackham</dc:creator>
  <cp:lastModifiedBy>Laurence Rackham</cp:lastModifiedBy>
  <cp:revision>4</cp:revision>
  <dcterms:created xsi:type="dcterms:W3CDTF">2021-07-01T11:17:28Z</dcterms:created>
  <dcterms:modified xsi:type="dcterms:W3CDTF">2021-07-01T11:51:40Z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0x0101002C03E81CEF47AD429FC6A41443301C79</vt:lpwstr>
  </property>
</Properties>
</file>