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9" r:id="rId2"/>
    <p:sldId id="260" r:id="rId3"/>
    <p:sldId id="257" r:id="rId4"/>
    <p:sldId id="262" r:id="rId5"/>
    <p:sldId id="258" r:id="rId6"/>
    <p:sldId id="263" r:id="rId7"/>
    <p:sldId id="264" r:id="rId8"/>
    <p:sldId id="265" r:id="rId9"/>
    <p:sldId id="266" r:id="rId10"/>
    <p:sldId id="267" r:id="rId11"/>
    <p:sldId id="268" r:id="rId12"/>
    <p:sldId id="269" r:id="rId13"/>
    <p:sldId id="270" r:id="rId14"/>
    <p:sldId id="271" r:id="rId15"/>
    <p:sldId id="272"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74014" autoAdjust="0"/>
  </p:normalViewPr>
  <p:slideViewPr>
    <p:cSldViewPr snapToGrid="0">
      <p:cViewPr varScale="1">
        <p:scale>
          <a:sx n="85" d="100"/>
          <a:sy n="85" d="100"/>
        </p:scale>
        <p:origin x="136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3A9AB4-0037-4D39-8231-1B2709866BB1}" type="datetimeFigureOut">
              <a:rPr lang="en-GB" smtClean="0"/>
              <a:t>14/08/2020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E30AEA-9A2B-4B7C-86EA-8813F4937458}" type="slidenum">
              <a:rPr lang="en-GB" smtClean="0"/>
              <a:t>‹#›</a:t>
            </a:fld>
            <a:endParaRPr lang="en-GB"/>
          </a:p>
        </p:txBody>
      </p:sp>
    </p:spTree>
    <p:extLst>
      <p:ext uri="{BB962C8B-B14F-4D97-AF65-F5344CB8AC3E}">
        <p14:creationId xmlns:p14="http://schemas.microsoft.com/office/powerpoint/2010/main" val="2340496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fJXN7wzrbwU"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youtube.com/watch?v=kttHNbPovFQ"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172" name="Slide Number Placeholder 3"/>
          <p:cNvSpPr>
            <a:spLocks noGrp="1"/>
          </p:cNvSpPr>
          <p:nvPr>
            <p:ph type="sldNum" sz="quarter" idx="5"/>
          </p:nvPr>
        </p:nvSpPr>
        <p:spPr bwMode="auto">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0305" indent="-288579" eaLnBrk="0" hangingPunct="0">
              <a:defRPr>
                <a:solidFill>
                  <a:schemeClr val="tx1"/>
                </a:solidFill>
                <a:latin typeface="Arial" panose="020B0604020202020204" pitchFamily="34" charset="0"/>
                <a:cs typeface="Arial" panose="020B0604020202020204" pitchFamily="34" charset="0"/>
              </a:defRPr>
            </a:lvl2pPr>
            <a:lvl3pPr marL="1154316" indent="-230863" eaLnBrk="0" hangingPunct="0">
              <a:defRPr>
                <a:solidFill>
                  <a:schemeClr val="tx1"/>
                </a:solidFill>
                <a:latin typeface="Arial" panose="020B0604020202020204" pitchFamily="34" charset="0"/>
                <a:cs typeface="Arial" panose="020B0604020202020204" pitchFamily="34" charset="0"/>
              </a:defRPr>
            </a:lvl3pPr>
            <a:lvl4pPr marL="1616042" indent="-230863" eaLnBrk="0" hangingPunct="0">
              <a:defRPr>
                <a:solidFill>
                  <a:schemeClr val="tx1"/>
                </a:solidFill>
                <a:latin typeface="Arial" panose="020B0604020202020204" pitchFamily="34" charset="0"/>
                <a:cs typeface="Arial" panose="020B0604020202020204" pitchFamily="34" charset="0"/>
              </a:defRPr>
            </a:lvl4pPr>
            <a:lvl5pPr marL="2077768" indent="-230863" eaLnBrk="0" hangingPunct="0">
              <a:defRPr>
                <a:solidFill>
                  <a:schemeClr val="tx1"/>
                </a:solidFill>
                <a:latin typeface="Arial" panose="020B0604020202020204" pitchFamily="34" charset="0"/>
                <a:cs typeface="Arial" panose="020B0604020202020204" pitchFamily="34" charset="0"/>
              </a:defRPr>
            </a:lvl5pPr>
            <a:lvl6pPr marL="2539495" indent="-230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1221" indent="-230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2947" indent="-230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673" indent="-230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4549EA1-F998-4F81-8558-61815E4E38F1}" type="slidenum">
              <a:rPr lang="en-GB" altLang="en-US">
                <a:latin typeface="Calibri" panose="020F0502020204030204" pitchFamily="34" charset="0"/>
              </a:rPr>
              <a:pPr eaLnBrk="1" hangingPunct="1"/>
              <a:t>2</a:t>
            </a:fld>
            <a:endParaRPr lang="en-GB" altLang="en-US">
              <a:latin typeface="Calibri" panose="020F0502020204030204" pitchFamily="34" charset="0"/>
            </a:endParaRPr>
          </a:p>
        </p:txBody>
      </p:sp>
    </p:spTree>
    <p:extLst>
      <p:ext uri="{BB962C8B-B14F-4D97-AF65-F5344CB8AC3E}">
        <p14:creationId xmlns:p14="http://schemas.microsoft.com/office/powerpoint/2010/main" val="131530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172" name="Slide Number Placeholder 3"/>
          <p:cNvSpPr>
            <a:spLocks noGrp="1"/>
          </p:cNvSpPr>
          <p:nvPr>
            <p:ph type="sldNum" sz="quarter" idx="5"/>
          </p:nvPr>
        </p:nvSpPr>
        <p:spPr bwMode="auto">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0305" indent="-288579" eaLnBrk="0" hangingPunct="0">
              <a:defRPr>
                <a:solidFill>
                  <a:schemeClr val="tx1"/>
                </a:solidFill>
                <a:latin typeface="Arial" panose="020B0604020202020204" pitchFamily="34" charset="0"/>
                <a:cs typeface="Arial" panose="020B0604020202020204" pitchFamily="34" charset="0"/>
              </a:defRPr>
            </a:lvl2pPr>
            <a:lvl3pPr marL="1154316" indent="-230863" eaLnBrk="0" hangingPunct="0">
              <a:defRPr>
                <a:solidFill>
                  <a:schemeClr val="tx1"/>
                </a:solidFill>
                <a:latin typeface="Arial" panose="020B0604020202020204" pitchFamily="34" charset="0"/>
                <a:cs typeface="Arial" panose="020B0604020202020204" pitchFamily="34" charset="0"/>
              </a:defRPr>
            </a:lvl3pPr>
            <a:lvl4pPr marL="1616042" indent="-230863" eaLnBrk="0" hangingPunct="0">
              <a:defRPr>
                <a:solidFill>
                  <a:schemeClr val="tx1"/>
                </a:solidFill>
                <a:latin typeface="Arial" panose="020B0604020202020204" pitchFamily="34" charset="0"/>
                <a:cs typeface="Arial" panose="020B0604020202020204" pitchFamily="34" charset="0"/>
              </a:defRPr>
            </a:lvl4pPr>
            <a:lvl5pPr marL="2077768" indent="-230863" eaLnBrk="0" hangingPunct="0">
              <a:defRPr>
                <a:solidFill>
                  <a:schemeClr val="tx1"/>
                </a:solidFill>
                <a:latin typeface="Arial" panose="020B0604020202020204" pitchFamily="34" charset="0"/>
                <a:cs typeface="Arial" panose="020B0604020202020204" pitchFamily="34" charset="0"/>
              </a:defRPr>
            </a:lvl5pPr>
            <a:lvl6pPr marL="2539495" indent="-230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1221" indent="-230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2947" indent="-230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673" indent="-230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4549EA1-F998-4F81-8558-61815E4E38F1}" type="slidenum">
              <a:rPr lang="en-GB" altLang="en-US">
                <a:latin typeface="Calibri" panose="020F0502020204030204" pitchFamily="34" charset="0"/>
              </a:rPr>
              <a:pPr eaLnBrk="1" hangingPunct="1"/>
              <a:t>3</a:t>
            </a:fld>
            <a:endParaRPr lang="en-GB" altLang="en-US">
              <a:latin typeface="Calibri" panose="020F0502020204030204" pitchFamily="34" charset="0"/>
            </a:endParaRPr>
          </a:p>
        </p:txBody>
      </p:sp>
    </p:spTree>
    <p:extLst>
      <p:ext uri="{BB962C8B-B14F-4D97-AF65-F5344CB8AC3E}">
        <p14:creationId xmlns:p14="http://schemas.microsoft.com/office/powerpoint/2010/main" val="3664057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Video if needed </a:t>
            </a:r>
            <a:r>
              <a:rPr lang="en-GB" dirty="0" smtClean="0">
                <a:hlinkClick r:id="rId3"/>
              </a:rPr>
              <a:t>https://www.youtube.com/watch?v=fJXN7wzrbwU</a:t>
            </a:r>
            <a:r>
              <a:rPr lang="en-GB" dirty="0" smtClean="0"/>
              <a:t>  for shading  </a:t>
            </a:r>
            <a:r>
              <a:rPr lang="en-GB" dirty="0" smtClean="0">
                <a:hlinkClick r:id="rId4"/>
              </a:rPr>
              <a:t>https://www.youtube.com/watch?v=kttHNbPovFQ</a:t>
            </a:r>
            <a:r>
              <a:rPr lang="en-GB" dirty="0" smtClean="0"/>
              <a:t> for adding texture</a:t>
            </a:r>
            <a:endParaRPr lang="en-GB" dirty="0"/>
          </a:p>
        </p:txBody>
      </p:sp>
      <p:sp>
        <p:nvSpPr>
          <p:cNvPr id="4" name="Slide Number Placeholder 3"/>
          <p:cNvSpPr>
            <a:spLocks noGrp="1"/>
          </p:cNvSpPr>
          <p:nvPr>
            <p:ph type="sldNum" sz="quarter" idx="10"/>
          </p:nvPr>
        </p:nvSpPr>
        <p:spPr/>
        <p:txBody>
          <a:bodyPr/>
          <a:lstStyle/>
          <a:p>
            <a:fld id="{E3E30AEA-9A2B-4B7C-86EA-8813F4937458}" type="slidenum">
              <a:rPr lang="en-GB" smtClean="0"/>
              <a:t>5</a:t>
            </a:fld>
            <a:endParaRPr lang="en-GB"/>
          </a:p>
        </p:txBody>
      </p:sp>
    </p:spTree>
    <p:extLst>
      <p:ext uri="{BB962C8B-B14F-4D97-AF65-F5344CB8AC3E}">
        <p14:creationId xmlns:p14="http://schemas.microsoft.com/office/powerpoint/2010/main" val="2638550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FD9547-EB1E-4A84-A277-E6FB7F54B752}" type="slidenum">
              <a:rPr lang="en-GB" altLang="en-US" smtClean="0"/>
              <a:pPr>
                <a:spcBef>
                  <a:spcPct val="0"/>
                </a:spcBef>
              </a:pPr>
              <a:t>6</a:t>
            </a:fld>
            <a:endParaRPr lang="en-GB" altLang="en-US" smtClean="0"/>
          </a:p>
        </p:txBody>
      </p:sp>
    </p:spTree>
    <p:extLst>
      <p:ext uri="{BB962C8B-B14F-4D97-AF65-F5344CB8AC3E}">
        <p14:creationId xmlns:p14="http://schemas.microsoft.com/office/powerpoint/2010/main" val="1560958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95774D8-AC2F-46B6-87B5-5AAF141A6B23}" type="slidenum">
              <a:rPr lang="en-GB" altLang="en-US" smtClean="0"/>
              <a:pPr>
                <a:spcBef>
                  <a:spcPct val="0"/>
                </a:spcBef>
              </a:pPr>
              <a:t>7</a:t>
            </a:fld>
            <a:endParaRPr lang="en-GB" altLang="en-US" smtClean="0"/>
          </a:p>
        </p:txBody>
      </p:sp>
    </p:spTree>
    <p:extLst>
      <p:ext uri="{BB962C8B-B14F-4D97-AF65-F5344CB8AC3E}">
        <p14:creationId xmlns:p14="http://schemas.microsoft.com/office/powerpoint/2010/main" val="3866223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A840A4-8311-4035-960D-F59E0113BE82}" type="slidenum">
              <a:rPr lang="en-GB" altLang="en-US" smtClean="0"/>
              <a:pPr>
                <a:spcBef>
                  <a:spcPct val="0"/>
                </a:spcBef>
              </a:pPr>
              <a:t>8</a:t>
            </a:fld>
            <a:endParaRPr lang="en-GB" altLang="en-US" smtClean="0"/>
          </a:p>
        </p:txBody>
      </p:sp>
    </p:spTree>
    <p:extLst>
      <p:ext uri="{BB962C8B-B14F-4D97-AF65-F5344CB8AC3E}">
        <p14:creationId xmlns:p14="http://schemas.microsoft.com/office/powerpoint/2010/main" val="3272669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973EF4-BA09-4F7E-B0DD-A2B0F2308679}" type="slidenum">
              <a:rPr lang="en-GB" altLang="en-US" smtClean="0"/>
              <a:pPr>
                <a:spcBef>
                  <a:spcPct val="0"/>
                </a:spcBef>
              </a:pPr>
              <a:t>9</a:t>
            </a:fld>
            <a:endParaRPr lang="en-GB" altLang="en-US" smtClean="0"/>
          </a:p>
        </p:txBody>
      </p:sp>
    </p:spTree>
    <p:extLst>
      <p:ext uri="{BB962C8B-B14F-4D97-AF65-F5344CB8AC3E}">
        <p14:creationId xmlns:p14="http://schemas.microsoft.com/office/powerpoint/2010/main" val="1842322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86BFC1-7ED4-4A50-99BF-9A2308F202DD}" type="slidenum">
              <a:rPr lang="en-GB" altLang="en-US" smtClean="0"/>
              <a:pPr>
                <a:spcBef>
                  <a:spcPct val="0"/>
                </a:spcBef>
              </a:pPr>
              <a:t>15</a:t>
            </a:fld>
            <a:endParaRPr lang="en-GB" altLang="en-US" smtClean="0"/>
          </a:p>
        </p:txBody>
      </p:sp>
    </p:spTree>
    <p:extLst>
      <p:ext uri="{BB962C8B-B14F-4D97-AF65-F5344CB8AC3E}">
        <p14:creationId xmlns:p14="http://schemas.microsoft.com/office/powerpoint/2010/main" val="3786497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5A0647-C2DF-458C-A9B1-4FDE0DC58B28}" type="slidenum">
              <a:rPr lang="en-GB" altLang="en-US" smtClean="0"/>
              <a:pPr>
                <a:spcBef>
                  <a:spcPct val="0"/>
                </a:spcBef>
              </a:pPr>
              <a:t>16</a:t>
            </a:fld>
            <a:endParaRPr lang="en-GB" altLang="en-US" smtClean="0"/>
          </a:p>
        </p:txBody>
      </p:sp>
    </p:spTree>
    <p:extLst>
      <p:ext uri="{BB962C8B-B14F-4D97-AF65-F5344CB8AC3E}">
        <p14:creationId xmlns:p14="http://schemas.microsoft.com/office/powerpoint/2010/main" val="438591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5B2662D-6E9F-4EDA-9F27-AB41CA0AB0BA}" type="datetimeFigureOut">
              <a:rPr lang="en-GB" smtClean="0"/>
              <a:t>14/08/2020</a:t>
            </a:fld>
            <a:endParaRPr lang="en-GB"/>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GB"/>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3222C231-7FB2-46FC-BFE8-F5A02A399259}" type="slidenum">
              <a:rPr lang="en-GB" smtClean="0"/>
              <a:t>‹#›</a:t>
            </a:fld>
            <a:endParaRPr lang="en-GB"/>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94819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B2662D-6E9F-4EDA-9F27-AB41CA0AB0BA}" type="datetimeFigureOut">
              <a:rPr lang="en-GB" smtClean="0"/>
              <a:t>14/08/2020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22C231-7FB2-46FC-BFE8-F5A02A399259}" type="slidenum">
              <a:rPr lang="en-GB" smtClean="0"/>
              <a:t>‹#›</a:t>
            </a:fld>
            <a:endParaRPr lang="en-GB"/>
          </a:p>
        </p:txBody>
      </p:sp>
    </p:spTree>
    <p:extLst>
      <p:ext uri="{BB962C8B-B14F-4D97-AF65-F5344CB8AC3E}">
        <p14:creationId xmlns:p14="http://schemas.microsoft.com/office/powerpoint/2010/main" val="700572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B2662D-6E9F-4EDA-9F27-AB41CA0AB0BA}" type="datetimeFigureOut">
              <a:rPr lang="en-GB" smtClean="0"/>
              <a:t>14/08/2020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22C231-7FB2-46FC-BFE8-F5A02A399259}" type="slidenum">
              <a:rPr lang="en-GB" smtClean="0"/>
              <a:t>‹#›</a:t>
            </a:fld>
            <a:endParaRPr lang="en-GB"/>
          </a:p>
        </p:txBody>
      </p:sp>
    </p:spTree>
    <p:extLst>
      <p:ext uri="{BB962C8B-B14F-4D97-AF65-F5344CB8AC3E}">
        <p14:creationId xmlns:p14="http://schemas.microsoft.com/office/powerpoint/2010/main" val="3784116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B2662D-6E9F-4EDA-9F27-AB41CA0AB0BA}" type="datetimeFigureOut">
              <a:rPr lang="en-GB" smtClean="0"/>
              <a:t>14/08/2020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22C231-7FB2-46FC-BFE8-F5A02A399259}" type="slidenum">
              <a:rPr lang="en-GB" smtClean="0"/>
              <a:t>‹#›</a:t>
            </a:fld>
            <a:endParaRPr lang="en-GB"/>
          </a:p>
        </p:txBody>
      </p:sp>
    </p:spTree>
    <p:extLst>
      <p:ext uri="{BB962C8B-B14F-4D97-AF65-F5344CB8AC3E}">
        <p14:creationId xmlns:p14="http://schemas.microsoft.com/office/powerpoint/2010/main" val="3354137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5B2662D-6E9F-4EDA-9F27-AB41CA0AB0BA}" type="datetimeFigureOut">
              <a:rPr lang="en-GB" smtClean="0"/>
              <a:t>14/08/2020</a:t>
            </a:fld>
            <a:endParaRPr lang="en-GB"/>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3222C231-7FB2-46FC-BFE8-F5A02A399259}" type="slidenum">
              <a:rPr lang="en-GB" smtClean="0"/>
              <a:t>‹#›</a:t>
            </a:fld>
            <a:endParaRPr lang="en-GB"/>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26614638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B2662D-6E9F-4EDA-9F27-AB41CA0AB0BA}" type="datetimeFigureOut">
              <a:rPr lang="en-GB" smtClean="0"/>
              <a:t>14/08/2020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22C231-7FB2-46FC-BFE8-F5A02A399259}" type="slidenum">
              <a:rPr lang="en-GB" smtClean="0"/>
              <a:t>‹#›</a:t>
            </a:fld>
            <a:endParaRPr lang="en-GB"/>
          </a:p>
        </p:txBody>
      </p:sp>
    </p:spTree>
    <p:extLst>
      <p:ext uri="{BB962C8B-B14F-4D97-AF65-F5344CB8AC3E}">
        <p14:creationId xmlns:p14="http://schemas.microsoft.com/office/powerpoint/2010/main" val="3379949710"/>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B2662D-6E9F-4EDA-9F27-AB41CA0AB0BA}" type="datetimeFigureOut">
              <a:rPr lang="en-GB" smtClean="0"/>
              <a:t>14/08/2020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22C231-7FB2-46FC-BFE8-F5A02A399259}" type="slidenum">
              <a:rPr lang="en-GB" smtClean="0"/>
              <a:t>‹#›</a:t>
            </a:fld>
            <a:endParaRPr lang="en-GB"/>
          </a:p>
        </p:txBody>
      </p:sp>
    </p:spTree>
    <p:extLst>
      <p:ext uri="{BB962C8B-B14F-4D97-AF65-F5344CB8AC3E}">
        <p14:creationId xmlns:p14="http://schemas.microsoft.com/office/powerpoint/2010/main" val="97162579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5B2662D-6E9F-4EDA-9F27-AB41CA0AB0BA}" type="datetimeFigureOut">
              <a:rPr lang="en-GB" smtClean="0"/>
              <a:t>14/08/2020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22C231-7FB2-46FC-BFE8-F5A02A399259}" type="slidenum">
              <a:rPr lang="en-GB" smtClean="0"/>
              <a:t>‹#›</a:t>
            </a:fld>
            <a:endParaRPr lang="en-GB"/>
          </a:p>
        </p:txBody>
      </p:sp>
    </p:spTree>
    <p:extLst>
      <p:ext uri="{BB962C8B-B14F-4D97-AF65-F5344CB8AC3E}">
        <p14:creationId xmlns:p14="http://schemas.microsoft.com/office/powerpoint/2010/main" val="2833196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2662D-6E9F-4EDA-9F27-AB41CA0AB0BA}" type="datetimeFigureOut">
              <a:rPr lang="en-GB" smtClean="0"/>
              <a:t>14/08/2020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22C231-7FB2-46FC-BFE8-F5A02A399259}" type="slidenum">
              <a:rPr lang="en-GB" smtClean="0"/>
              <a:t>‹#›</a:t>
            </a:fld>
            <a:endParaRPr lang="en-GB"/>
          </a:p>
        </p:txBody>
      </p:sp>
    </p:spTree>
    <p:extLst>
      <p:ext uri="{BB962C8B-B14F-4D97-AF65-F5344CB8AC3E}">
        <p14:creationId xmlns:p14="http://schemas.microsoft.com/office/powerpoint/2010/main" val="3082059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5B2662D-6E9F-4EDA-9F27-AB41CA0AB0BA}" type="datetimeFigureOut">
              <a:rPr lang="en-GB" smtClean="0"/>
              <a:t>14/08/2020</a:t>
            </a:fld>
            <a:endParaRPr lang="en-GB"/>
          </a:p>
        </p:txBody>
      </p:sp>
      <p:sp>
        <p:nvSpPr>
          <p:cNvPr id="6" name="Footer Placeholder 5"/>
          <p:cNvSpPr>
            <a:spLocks noGrp="1"/>
          </p:cNvSpPr>
          <p:nvPr>
            <p:ph type="ftr" sz="quarter" idx="11"/>
          </p:nvPr>
        </p:nvSpPr>
        <p:spPr>
          <a:xfrm>
            <a:off x="2103620" y="6375679"/>
            <a:ext cx="3482179" cy="345796"/>
          </a:xfrm>
        </p:spPr>
        <p:txBody>
          <a:bodyPr/>
          <a:lstStyle/>
          <a:p>
            <a:endParaRPr lang="en-GB"/>
          </a:p>
        </p:txBody>
      </p:sp>
      <p:sp>
        <p:nvSpPr>
          <p:cNvPr id="7" name="Slide Number Placeholder 6"/>
          <p:cNvSpPr>
            <a:spLocks noGrp="1"/>
          </p:cNvSpPr>
          <p:nvPr>
            <p:ph type="sldNum" sz="quarter" idx="12"/>
          </p:nvPr>
        </p:nvSpPr>
        <p:spPr>
          <a:xfrm>
            <a:off x="5691014" y="6375679"/>
            <a:ext cx="1232456" cy="345796"/>
          </a:xfrm>
        </p:spPr>
        <p:txBody>
          <a:bodyPr/>
          <a:lstStyle/>
          <a:p>
            <a:fld id="{3222C231-7FB2-46FC-BFE8-F5A02A399259}" type="slidenum">
              <a:rPr lang="en-GB" smtClean="0"/>
              <a:t>‹#›</a:t>
            </a:fld>
            <a:endParaRPr lang="en-GB"/>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08256095"/>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5B2662D-6E9F-4EDA-9F27-AB41CA0AB0BA}" type="datetimeFigureOut">
              <a:rPr lang="en-GB" smtClean="0"/>
              <a:t>14/08/2020</a:t>
            </a:fld>
            <a:endParaRPr lang="en-GB"/>
          </a:p>
        </p:txBody>
      </p:sp>
      <p:sp>
        <p:nvSpPr>
          <p:cNvPr id="6" name="Footer Placeholder 5"/>
          <p:cNvSpPr>
            <a:spLocks noGrp="1"/>
          </p:cNvSpPr>
          <p:nvPr>
            <p:ph type="ftr" sz="quarter" idx="11"/>
          </p:nvPr>
        </p:nvSpPr>
        <p:spPr>
          <a:xfrm>
            <a:off x="2103621" y="6375679"/>
            <a:ext cx="3482178" cy="345796"/>
          </a:xfrm>
        </p:spPr>
        <p:txBody>
          <a:bodyPr/>
          <a:lstStyle/>
          <a:p>
            <a:endParaRPr lang="en-GB"/>
          </a:p>
        </p:txBody>
      </p:sp>
      <p:sp>
        <p:nvSpPr>
          <p:cNvPr id="7" name="Slide Number Placeholder 6"/>
          <p:cNvSpPr>
            <a:spLocks noGrp="1"/>
          </p:cNvSpPr>
          <p:nvPr>
            <p:ph type="sldNum" sz="quarter" idx="12"/>
          </p:nvPr>
        </p:nvSpPr>
        <p:spPr>
          <a:xfrm>
            <a:off x="5687568" y="6375679"/>
            <a:ext cx="1234440" cy="345796"/>
          </a:xfrm>
        </p:spPr>
        <p:txBody>
          <a:bodyPr/>
          <a:lstStyle/>
          <a:p>
            <a:fld id="{3222C231-7FB2-46FC-BFE8-F5A02A399259}" type="slidenum">
              <a:rPr lang="en-GB" smtClean="0"/>
              <a:t>‹#›</a:t>
            </a:fld>
            <a:endParaRPr lang="en-GB"/>
          </a:p>
        </p:txBody>
      </p:sp>
    </p:spTree>
    <p:extLst>
      <p:ext uri="{BB962C8B-B14F-4D97-AF65-F5344CB8AC3E}">
        <p14:creationId xmlns:p14="http://schemas.microsoft.com/office/powerpoint/2010/main" val="897392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5B2662D-6E9F-4EDA-9F27-AB41CA0AB0BA}" type="datetimeFigureOut">
              <a:rPr lang="en-GB" smtClean="0"/>
              <a:t>14/08/2020</a:t>
            </a:fld>
            <a:endParaRPr lang="en-GB"/>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222C231-7FB2-46FC-BFE8-F5A02A399259}" type="slidenum">
              <a:rPr lang="en-GB" smtClean="0"/>
              <a:t>‹#›</a:t>
            </a:fld>
            <a:endParaRPr lang="en-GB"/>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00807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7447" y="-1035496"/>
            <a:ext cx="7738814" cy="4394988"/>
          </a:xfrm>
        </p:spPr>
        <p:txBody>
          <a:bodyPr/>
          <a:lstStyle/>
          <a:p>
            <a:r>
              <a:rPr lang="en-GB" sz="4000" dirty="0"/>
              <a:t>How do these self portraits differ?</a:t>
            </a:r>
          </a:p>
        </p:txBody>
      </p:sp>
      <p:pic>
        <p:nvPicPr>
          <p:cNvPr id="5" name="Picture 4"/>
          <p:cNvPicPr>
            <a:picLocks noChangeAspect="1"/>
          </p:cNvPicPr>
          <p:nvPr/>
        </p:nvPicPr>
        <p:blipFill>
          <a:blip r:embed="rId2"/>
          <a:stretch>
            <a:fillRect/>
          </a:stretch>
        </p:blipFill>
        <p:spPr>
          <a:xfrm>
            <a:off x="1524001" y="1700809"/>
            <a:ext cx="2217088" cy="2808312"/>
          </a:xfrm>
          <a:prstGeom prst="rect">
            <a:avLst/>
          </a:prstGeom>
        </p:spPr>
      </p:pic>
      <p:pic>
        <p:nvPicPr>
          <p:cNvPr id="6" name="Picture 5"/>
          <p:cNvPicPr>
            <a:picLocks noChangeAspect="1"/>
          </p:cNvPicPr>
          <p:nvPr/>
        </p:nvPicPr>
        <p:blipFill>
          <a:blip r:embed="rId3"/>
          <a:stretch>
            <a:fillRect/>
          </a:stretch>
        </p:blipFill>
        <p:spPr>
          <a:xfrm>
            <a:off x="3772719" y="1700809"/>
            <a:ext cx="2304256" cy="2856990"/>
          </a:xfrm>
          <a:prstGeom prst="rect">
            <a:avLst/>
          </a:prstGeom>
        </p:spPr>
      </p:pic>
      <p:sp>
        <p:nvSpPr>
          <p:cNvPr id="7" name="TextBox 6"/>
          <p:cNvSpPr txBox="1"/>
          <p:nvPr/>
        </p:nvSpPr>
        <p:spPr>
          <a:xfrm>
            <a:off x="1703512" y="4869160"/>
            <a:ext cx="1872208" cy="369332"/>
          </a:xfrm>
          <a:prstGeom prst="rect">
            <a:avLst/>
          </a:prstGeom>
          <a:noFill/>
        </p:spPr>
        <p:txBody>
          <a:bodyPr wrap="square" rtlCol="0">
            <a:spAutoFit/>
          </a:bodyPr>
          <a:lstStyle/>
          <a:p>
            <a:r>
              <a:rPr lang="en-GB" dirty="0"/>
              <a:t>Picasso 1907</a:t>
            </a:r>
          </a:p>
        </p:txBody>
      </p:sp>
      <p:sp>
        <p:nvSpPr>
          <p:cNvPr id="8" name="TextBox 7"/>
          <p:cNvSpPr txBox="1"/>
          <p:nvPr/>
        </p:nvSpPr>
        <p:spPr>
          <a:xfrm>
            <a:off x="3741089" y="4869160"/>
            <a:ext cx="2304256" cy="369332"/>
          </a:xfrm>
          <a:prstGeom prst="rect">
            <a:avLst/>
          </a:prstGeom>
          <a:noFill/>
        </p:spPr>
        <p:txBody>
          <a:bodyPr wrap="square" rtlCol="0">
            <a:spAutoFit/>
          </a:bodyPr>
          <a:lstStyle/>
          <a:p>
            <a:r>
              <a:rPr lang="en-GB" dirty="0"/>
              <a:t>Schiele 1912 </a:t>
            </a:r>
          </a:p>
        </p:txBody>
      </p:sp>
      <p:pic>
        <p:nvPicPr>
          <p:cNvPr id="9" name="Picture 8"/>
          <p:cNvPicPr>
            <a:picLocks noChangeAspect="1"/>
          </p:cNvPicPr>
          <p:nvPr/>
        </p:nvPicPr>
        <p:blipFill>
          <a:blip r:embed="rId4"/>
          <a:stretch>
            <a:fillRect/>
          </a:stretch>
        </p:blipFill>
        <p:spPr>
          <a:xfrm>
            <a:off x="8427004" y="3071461"/>
            <a:ext cx="2240997" cy="3098759"/>
          </a:xfrm>
          <a:prstGeom prst="rect">
            <a:avLst/>
          </a:prstGeom>
        </p:spPr>
      </p:pic>
      <p:pic>
        <p:nvPicPr>
          <p:cNvPr id="10" name="Picture 9"/>
          <p:cNvPicPr>
            <a:picLocks noChangeAspect="1"/>
          </p:cNvPicPr>
          <p:nvPr/>
        </p:nvPicPr>
        <p:blipFill rotWithShape="1">
          <a:blip r:embed="rId5"/>
          <a:srcRect l="52277"/>
          <a:stretch/>
        </p:blipFill>
        <p:spPr>
          <a:xfrm>
            <a:off x="5991238" y="3071461"/>
            <a:ext cx="2436564" cy="3098759"/>
          </a:xfrm>
          <a:prstGeom prst="rect">
            <a:avLst/>
          </a:prstGeom>
        </p:spPr>
      </p:pic>
      <p:sp>
        <p:nvSpPr>
          <p:cNvPr id="11" name="TextBox 10"/>
          <p:cNvSpPr txBox="1"/>
          <p:nvPr/>
        </p:nvSpPr>
        <p:spPr>
          <a:xfrm>
            <a:off x="6045345" y="6381328"/>
            <a:ext cx="4584604" cy="369332"/>
          </a:xfrm>
          <a:prstGeom prst="rect">
            <a:avLst/>
          </a:prstGeom>
          <a:noFill/>
        </p:spPr>
        <p:txBody>
          <a:bodyPr wrap="square" rtlCol="0">
            <a:spAutoFit/>
          </a:bodyPr>
          <a:lstStyle/>
          <a:p>
            <a:r>
              <a:rPr lang="en-GB" dirty="0"/>
              <a:t>Monica Lee                  Chuck Close 2006</a:t>
            </a:r>
          </a:p>
        </p:txBody>
      </p:sp>
      <p:sp>
        <p:nvSpPr>
          <p:cNvPr id="12" name="TextBox 11"/>
          <p:cNvSpPr txBox="1"/>
          <p:nvPr/>
        </p:nvSpPr>
        <p:spPr>
          <a:xfrm>
            <a:off x="6312024" y="2420889"/>
            <a:ext cx="1728192" cy="584775"/>
          </a:xfrm>
          <a:prstGeom prst="rect">
            <a:avLst/>
          </a:prstGeom>
          <a:noFill/>
        </p:spPr>
        <p:txBody>
          <a:bodyPr wrap="square" rtlCol="0">
            <a:spAutoFit/>
          </a:bodyPr>
          <a:lstStyle/>
          <a:p>
            <a:r>
              <a:rPr lang="en-GB" sz="3200" b="1" dirty="0"/>
              <a:t>Vs </a:t>
            </a:r>
          </a:p>
        </p:txBody>
      </p:sp>
    </p:spTree>
    <p:extLst>
      <p:ext uri="{BB962C8B-B14F-4D97-AF65-F5344CB8AC3E}">
        <p14:creationId xmlns:p14="http://schemas.microsoft.com/office/powerpoint/2010/main" val="1899652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GB" altLang="en-US" smtClean="0"/>
          </a:p>
        </p:txBody>
      </p:sp>
      <p:sp>
        <p:nvSpPr>
          <p:cNvPr id="11267" name="Content Placeholder 2"/>
          <p:cNvSpPr>
            <a:spLocks noGrp="1"/>
          </p:cNvSpPr>
          <p:nvPr>
            <p:ph idx="1"/>
          </p:nvPr>
        </p:nvSpPr>
        <p:spPr/>
        <p:txBody>
          <a:bodyPr/>
          <a:lstStyle/>
          <a:p>
            <a:r>
              <a:rPr lang="en-GB" altLang="en-US" dirty="0" smtClean="0"/>
              <a:t>You are going to mark </a:t>
            </a:r>
            <a:r>
              <a:rPr lang="en-GB" altLang="en-US" dirty="0" smtClean="0"/>
              <a:t>your work</a:t>
            </a:r>
            <a:r>
              <a:rPr lang="en-GB" altLang="en-US" dirty="0" smtClean="0"/>
              <a:t>. You need to listen carefully to the levels as I read through them and decide which level to give for the portrait.</a:t>
            </a:r>
          </a:p>
          <a:p>
            <a:r>
              <a:rPr lang="en-GB" altLang="en-US" dirty="0" smtClean="0"/>
              <a:t>Write a comment for each piece saying which aspect </a:t>
            </a:r>
            <a:r>
              <a:rPr lang="en-GB" altLang="en-US" dirty="0" smtClean="0"/>
              <a:t>you </a:t>
            </a:r>
            <a:r>
              <a:rPr lang="en-GB" altLang="en-US" dirty="0" smtClean="0"/>
              <a:t>got right and which </a:t>
            </a:r>
            <a:r>
              <a:rPr lang="en-GB" altLang="en-US" dirty="0" smtClean="0"/>
              <a:t>you </a:t>
            </a:r>
            <a:r>
              <a:rPr lang="en-GB" altLang="en-US" dirty="0" smtClean="0"/>
              <a:t>could improve.</a:t>
            </a:r>
            <a:endParaRPr lang="en-US" altLang="en-US" dirty="0" smtClean="0"/>
          </a:p>
          <a:p>
            <a:endParaRPr lang="en-GB" altLang="en-US" dirty="0" smtClean="0"/>
          </a:p>
        </p:txBody>
      </p:sp>
    </p:spTree>
    <p:extLst>
      <p:ext uri="{BB962C8B-B14F-4D97-AF65-F5344CB8AC3E}">
        <p14:creationId xmlns:p14="http://schemas.microsoft.com/office/powerpoint/2010/main" val="2486029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z="8800" b="1"/>
              <a:t>B1</a:t>
            </a:r>
          </a:p>
        </p:txBody>
      </p:sp>
      <p:sp>
        <p:nvSpPr>
          <p:cNvPr id="12291" name="Content Placeholder 2"/>
          <p:cNvSpPr>
            <a:spLocks noGrp="1"/>
          </p:cNvSpPr>
          <p:nvPr>
            <p:ph idx="1"/>
          </p:nvPr>
        </p:nvSpPr>
        <p:spPr>
          <a:xfrm>
            <a:off x="1981200" y="2438401"/>
            <a:ext cx="8229600" cy="3687763"/>
          </a:xfrm>
        </p:spPr>
        <p:txBody>
          <a:bodyPr/>
          <a:lstStyle/>
          <a:p>
            <a:pPr marL="0" indent="0">
              <a:buNone/>
            </a:pPr>
            <a:r>
              <a:rPr lang="en-US" altLang="en-US" smtClean="0"/>
              <a:t>The drawing is fairly accurate.</a:t>
            </a:r>
          </a:p>
          <a:p>
            <a:pPr marL="0" indent="0">
              <a:buNone/>
            </a:pPr>
            <a:r>
              <a:rPr lang="en-US" altLang="en-US" smtClean="0"/>
              <a:t>All shapes are roughly in the correct position.</a:t>
            </a:r>
          </a:p>
          <a:p>
            <a:pPr marL="0" indent="0">
              <a:buNone/>
            </a:pPr>
            <a:r>
              <a:rPr lang="en-US" altLang="en-US" smtClean="0"/>
              <a:t>The shading lacks control/shows only mid-tones.</a:t>
            </a:r>
          </a:p>
          <a:p>
            <a:pPr marL="0" indent="0">
              <a:buNone/>
            </a:pPr>
            <a:r>
              <a:rPr lang="en-US" altLang="en-US" smtClean="0"/>
              <a:t>Some of my outlines are heavily drawn.</a:t>
            </a:r>
          </a:p>
          <a:p>
            <a:pPr marL="0" indent="0">
              <a:buNone/>
            </a:pPr>
            <a:endParaRPr lang="en-US" altLang="en-US" smtClean="0"/>
          </a:p>
        </p:txBody>
      </p:sp>
    </p:spTree>
    <p:extLst>
      <p:ext uri="{BB962C8B-B14F-4D97-AF65-F5344CB8AC3E}">
        <p14:creationId xmlns:p14="http://schemas.microsoft.com/office/powerpoint/2010/main" val="947088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8800" b="1"/>
              <a:t>A3</a:t>
            </a:r>
          </a:p>
        </p:txBody>
      </p:sp>
      <p:sp>
        <p:nvSpPr>
          <p:cNvPr id="13315" name="Content Placeholder 2"/>
          <p:cNvSpPr>
            <a:spLocks noGrp="1"/>
          </p:cNvSpPr>
          <p:nvPr>
            <p:ph idx="1"/>
          </p:nvPr>
        </p:nvSpPr>
        <p:spPr>
          <a:xfrm>
            <a:off x="2057400" y="2006601"/>
            <a:ext cx="8229600" cy="3230563"/>
          </a:xfrm>
        </p:spPr>
        <p:txBody>
          <a:bodyPr/>
          <a:lstStyle/>
          <a:p>
            <a:pPr marL="0" indent="0">
              <a:buNone/>
            </a:pPr>
            <a:r>
              <a:rPr lang="en-US" altLang="en-US" smtClean="0"/>
              <a:t>The drawing is fairly accurate.</a:t>
            </a:r>
          </a:p>
          <a:p>
            <a:pPr marL="0" indent="0">
              <a:buNone/>
            </a:pPr>
            <a:r>
              <a:rPr lang="en-US" altLang="en-US" smtClean="0"/>
              <a:t>Most of the shapes are in proportion.</a:t>
            </a:r>
          </a:p>
          <a:p>
            <a:pPr marL="0" indent="0">
              <a:buNone/>
            </a:pPr>
            <a:r>
              <a:rPr lang="en-US" altLang="en-US" smtClean="0"/>
              <a:t>The shading is accurate in some areas.</a:t>
            </a:r>
          </a:p>
        </p:txBody>
      </p:sp>
    </p:spTree>
    <p:extLst>
      <p:ext uri="{BB962C8B-B14F-4D97-AF65-F5344CB8AC3E}">
        <p14:creationId xmlns:p14="http://schemas.microsoft.com/office/powerpoint/2010/main" val="219772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z="8800" b="1"/>
              <a:t>A2</a:t>
            </a:r>
          </a:p>
        </p:txBody>
      </p:sp>
      <p:sp>
        <p:nvSpPr>
          <p:cNvPr id="14339" name="Content Placeholder 2"/>
          <p:cNvSpPr>
            <a:spLocks noGrp="1"/>
          </p:cNvSpPr>
          <p:nvPr>
            <p:ph idx="1"/>
          </p:nvPr>
        </p:nvSpPr>
        <p:spPr>
          <a:xfrm>
            <a:off x="2133600" y="1447801"/>
            <a:ext cx="8229600" cy="3687763"/>
          </a:xfrm>
        </p:spPr>
        <p:txBody>
          <a:bodyPr/>
          <a:lstStyle/>
          <a:p>
            <a:pPr marL="0" indent="0">
              <a:buNone/>
            </a:pPr>
            <a:r>
              <a:rPr lang="en-US" altLang="en-US" smtClean="0"/>
              <a:t>The drawing is accurate.</a:t>
            </a:r>
          </a:p>
          <a:p>
            <a:pPr marL="0" indent="0">
              <a:buNone/>
            </a:pPr>
            <a:r>
              <a:rPr lang="en-US" altLang="en-US" smtClean="0"/>
              <a:t>The shapes are in proportion.</a:t>
            </a:r>
          </a:p>
          <a:p>
            <a:pPr marL="0" indent="0">
              <a:buNone/>
            </a:pPr>
            <a:r>
              <a:rPr lang="en-US" altLang="en-US" smtClean="0"/>
              <a:t>The shading shows a range of tones.</a:t>
            </a:r>
          </a:p>
          <a:p>
            <a:pPr marL="0" indent="0">
              <a:buNone/>
            </a:pPr>
            <a:r>
              <a:rPr lang="en-US" altLang="en-US" smtClean="0"/>
              <a:t>Some attempt has been made to show texture.</a:t>
            </a:r>
          </a:p>
        </p:txBody>
      </p:sp>
    </p:spTree>
    <p:extLst>
      <p:ext uri="{BB962C8B-B14F-4D97-AF65-F5344CB8AC3E}">
        <p14:creationId xmlns:p14="http://schemas.microsoft.com/office/powerpoint/2010/main" val="35783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z="8800" b="1"/>
              <a:t>A1</a:t>
            </a:r>
          </a:p>
        </p:txBody>
      </p:sp>
      <p:sp>
        <p:nvSpPr>
          <p:cNvPr id="15363" name="Content Placeholder 2"/>
          <p:cNvSpPr>
            <a:spLocks noGrp="1"/>
          </p:cNvSpPr>
          <p:nvPr>
            <p:ph idx="1"/>
          </p:nvPr>
        </p:nvSpPr>
        <p:spPr>
          <a:xfrm>
            <a:off x="1981200" y="1600200"/>
            <a:ext cx="8229600" cy="4038600"/>
          </a:xfrm>
        </p:spPr>
        <p:txBody>
          <a:bodyPr/>
          <a:lstStyle/>
          <a:p>
            <a:pPr marL="0" indent="0">
              <a:buNone/>
            </a:pPr>
            <a:r>
              <a:rPr lang="en-US" altLang="en-US" smtClean="0"/>
              <a:t>The drawing is realistic and accurate.</a:t>
            </a:r>
          </a:p>
          <a:p>
            <a:pPr marL="0" indent="0">
              <a:buNone/>
            </a:pPr>
            <a:r>
              <a:rPr lang="en-US" altLang="en-US" smtClean="0"/>
              <a:t>The shapes are in proportion.</a:t>
            </a:r>
          </a:p>
          <a:p>
            <a:pPr marL="0" indent="0">
              <a:buNone/>
            </a:pPr>
            <a:r>
              <a:rPr lang="en-US" altLang="en-US" smtClean="0"/>
              <a:t>The shading shows a full range of tones, and is applied with understanding of texture and form.</a:t>
            </a:r>
          </a:p>
          <a:p>
            <a:pPr marL="0" indent="0">
              <a:buNone/>
            </a:pPr>
            <a:r>
              <a:rPr lang="en-US" altLang="en-US" smtClean="0"/>
              <a:t>The pencil has been used in different ways to show different textures.</a:t>
            </a:r>
          </a:p>
        </p:txBody>
      </p:sp>
    </p:spTree>
    <p:extLst>
      <p:ext uri="{BB962C8B-B14F-4D97-AF65-F5344CB8AC3E}">
        <p14:creationId xmlns:p14="http://schemas.microsoft.com/office/powerpoint/2010/main" val="3735458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063750" y="333376"/>
            <a:ext cx="8229600" cy="792163"/>
          </a:xfrm>
        </p:spPr>
        <p:txBody>
          <a:bodyPr>
            <a:normAutofit fontScale="90000"/>
          </a:bodyPr>
          <a:lstStyle/>
          <a:p>
            <a:pPr eaLnBrk="1" hangingPunct="1"/>
            <a:r>
              <a:rPr lang="en-US" altLang="en-US" dirty="0" smtClean="0"/>
              <a:t>This lesson……improving your portrait studies</a:t>
            </a:r>
          </a:p>
        </p:txBody>
      </p:sp>
      <p:sp>
        <p:nvSpPr>
          <p:cNvPr id="16387" name="Content Placeholder 2"/>
          <p:cNvSpPr>
            <a:spLocks noGrp="1"/>
          </p:cNvSpPr>
          <p:nvPr>
            <p:ph idx="1"/>
          </p:nvPr>
        </p:nvSpPr>
        <p:spPr>
          <a:xfrm>
            <a:off x="1868311" y="2438401"/>
            <a:ext cx="8229600" cy="4906963"/>
          </a:xfrm>
        </p:spPr>
        <p:txBody>
          <a:bodyPr/>
          <a:lstStyle/>
          <a:p>
            <a:pPr eaLnBrk="1" hangingPunct="1"/>
            <a:r>
              <a:rPr lang="en-US" altLang="en-US" dirty="0" smtClean="0">
                <a:solidFill>
                  <a:srgbClr val="FF0000"/>
                </a:solidFill>
              </a:rPr>
              <a:t>Learning objective – To be able to </a:t>
            </a:r>
            <a:r>
              <a:rPr lang="en-US" altLang="en-US" dirty="0" err="1" smtClean="0">
                <a:solidFill>
                  <a:srgbClr val="FF0000"/>
                </a:solidFill>
              </a:rPr>
              <a:t>recognise</a:t>
            </a:r>
            <a:r>
              <a:rPr lang="en-US" altLang="en-US" dirty="0" smtClean="0">
                <a:solidFill>
                  <a:srgbClr val="FF0000"/>
                </a:solidFill>
              </a:rPr>
              <a:t> areas of different </a:t>
            </a:r>
            <a:r>
              <a:rPr lang="en-US" altLang="en-US" b="1" u="sng" dirty="0" smtClean="0">
                <a:solidFill>
                  <a:srgbClr val="FF0000"/>
                </a:solidFill>
              </a:rPr>
              <a:t>tones</a:t>
            </a:r>
            <a:r>
              <a:rPr lang="en-US" altLang="en-US" dirty="0" smtClean="0">
                <a:solidFill>
                  <a:srgbClr val="FF0000"/>
                </a:solidFill>
              </a:rPr>
              <a:t> and </a:t>
            </a:r>
            <a:r>
              <a:rPr lang="en-US" altLang="en-US" b="1" u="sng" dirty="0" smtClean="0">
                <a:solidFill>
                  <a:srgbClr val="FF0000"/>
                </a:solidFill>
              </a:rPr>
              <a:t>texture</a:t>
            </a:r>
            <a:r>
              <a:rPr lang="en-US" altLang="en-US" dirty="0" smtClean="0">
                <a:solidFill>
                  <a:srgbClr val="FF0000"/>
                </a:solidFill>
              </a:rPr>
              <a:t> and understand how to create them using your pencil.</a:t>
            </a:r>
          </a:p>
          <a:p>
            <a:pPr eaLnBrk="1" hangingPunct="1"/>
            <a:r>
              <a:rPr lang="en-US" altLang="en-US" dirty="0" smtClean="0">
                <a:solidFill>
                  <a:srgbClr val="0070C0"/>
                </a:solidFill>
              </a:rPr>
              <a:t>Skill objective – To be able to apply shading effectively to show the </a:t>
            </a:r>
            <a:r>
              <a:rPr lang="en-US" altLang="en-US" b="1" u="sng" dirty="0" smtClean="0">
                <a:solidFill>
                  <a:srgbClr val="0070C0"/>
                </a:solidFill>
              </a:rPr>
              <a:t>form</a:t>
            </a:r>
            <a:r>
              <a:rPr lang="en-US" altLang="en-US" dirty="0" smtClean="0">
                <a:solidFill>
                  <a:srgbClr val="0070C0"/>
                </a:solidFill>
              </a:rPr>
              <a:t> and marks to convey </a:t>
            </a:r>
            <a:r>
              <a:rPr lang="en-US" altLang="en-US" b="1" u="sng" dirty="0" smtClean="0">
                <a:solidFill>
                  <a:srgbClr val="0070C0"/>
                </a:solidFill>
              </a:rPr>
              <a:t>texture</a:t>
            </a:r>
            <a:r>
              <a:rPr lang="en-US" altLang="en-US" dirty="0" smtClean="0">
                <a:solidFill>
                  <a:srgbClr val="0070C0"/>
                </a:solidFill>
              </a:rPr>
              <a:t> on a portrait.</a:t>
            </a:r>
          </a:p>
          <a:p>
            <a:pPr eaLnBrk="1" hangingPunct="1"/>
            <a:r>
              <a:rPr lang="en-US" altLang="en-US" dirty="0" smtClean="0">
                <a:solidFill>
                  <a:srgbClr val="00B050"/>
                </a:solidFill>
              </a:rPr>
              <a:t>Lesson outcome – A complete accurate tonal shaded self portrait.</a:t>
            </a:r>
            <a:endParaRPr lang="en-US" altLang="en-US" dirty="0" smtClean="0"/>
          </a:p>
        </p:txBody>
      </p:sp>
    </p:spTree>
    <p:extLst>
      <p:ext uri="{BB962C8B-B14F-4D97-AF65-F5344CB8AC3E}">
        <p14:creationId xmlns:p14="http://schemas.microsoft.com/office/powerpoint/2010/main" val="39429725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341564" y="274639"/>
            <a:ext cx="6943725" cy="593725"/>
          </a:xfrm>
        </p:spPr>
        <p:txBody>
          <a:bodyPr>
            <a:normAutofit fontScale="90000"/>
          </a:bodyPr>
          <a:lstStyle/>
          <a:p>
            <a:pPr eaLnBrk="1" hangingPunct="1"/>
            <a:r>
              <a:rPr lang="en-GB" altLang="en-US" sz="2000" b="1"/>
              <a:t>Improving your use of mark making to convey texture:</a:t>
            </a:r>
          </a:p>
        </p:txBody>
      </p:sp>
      <p:sp>
        <p:nvSpPr>
          <p:cNvPr id="6" name="Rectangle 5"/>
          <p:cNvSpPr/>
          <p:nvPr/>
        </p:nvSpPr>
        <p:spPr>
          <a:xfrm>
            <a:off x="2208213" y="4076700"/>
            <a:ext cx="1943100" cy="20891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ectangle 7"/>
          <p:cNvSpPr/>
          <p:nvPr/>
        </p:nvSpPr>
        <p:spPr>
          <a:xfrm>
            <a:off x="4151314" y="4076700"/>
            <a:ext cx="1944687" cy="20891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Rectangle 9"/>
          <p:cNvSpPr/>
          <p:nvPr/>
        </p:nvSpPr>
        <p:spPr>
          <a:xfrm>
            <a:off x="6096000" y="4076700"/>
            <a:ext cx="1944688" cy="20891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Rectangle 11"/>
          <p:cNvSpPr/>
          <p:nvPr/>
        </p:nvSpPr>
        <p:spPr>
          <a:xfrm>
            <a:off x="8040688" y="4076700"/>
            <a:ext cx="1943100" cy="20891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439" name="TextBox 12"/>
          <p:cNvSpPr txBox="1">
            <a:spLocks noChangeArrowheads="1"/>
          </p:cNvSpPr>
          <p:nvPr/>
        </p:nvSpPr>
        <p:spPr bwMode="auto">
          <a:xfrm>
            <a:off x="2208214" y="3284538"/>
            <a:ext cx="7775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600"/>
              <a:t>Eyebrows &amp; eyelashes                      Lips                              Hair                               Hair</a:t>
            </a:r>
          </a:p>
          <a:p>
            <a:pPr eaLnBrk="1" hangingPunct="1">
              <a:spcBef>
                <a:spcPct val="0"/>
              </a:spcBef>
              <a:buFontTx/>
              <a:buNone/>
            </a:pPr>
            <a:r>
              <a:rPr lang="en-GB" altLang="en-US" sz="1600"/>
              <a:t>TIP: Complete smooth skin shading before adding textural marks. Sharpen your pencil.</a:t>
            </a:r>
          </a:p>
          <a:p>
            <a:pPr eaLnBrk="1" hangingPunct="1">
              <a:spcBef>
                <a:spcPct val="0"/>
              </a:spcBef>
              <a:buFontTx/>
              <a:buNone/>
            </a:pPr>
            <a:r>
              <a:rPr lang="en-GB" altLang="en-US" sz="1600" b="1"/>
              <a:t>Try in the boxes below:</a:t>
            </a:r>
          </a:p>
        </p:txBody>
      </p:sp>
      <p:pic>
        <p:nvPicPr>
          <p:cNvPr id="18440" name="Picture 2"/>
          <p:cNvPicPr>
            <a:picLocks noChangeAspect="1" noChangeArrowheads="1"/>
          </p:cNvPicPr>
          <p:nvPr/>
        </p:nvPicPr>
        <p:blipFill>
          <a:blip r:embed="rId3">
            <a:lum contrast="10000"/>
            <a:extLst>
              <a:ext uri="{28A0092B-C50C-407E-A947-70E740481C1C}">
                <a14:useLocalDpi xmlns:a14="http://schemas.microsoft.com/office/drawing/2010/main" val="0"/>
              </a:ext>
            </a:extLst>
          </a:blip>
          <a:srcRect r="9254"/>
          <a:stretch>
            <a:fillRect/>
          </a:stretch>
        </p:blipFill>
        <p:spPr bwMode="auto">
          <a:xfrm>
            <a:off x="8040689" y="1125538"/>
            <a:ext cx="187642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2" descr="C:\Users\awestmore\Desktop\DSCF1259.JPG"/>
          <p:cNvPicPr>
            <a:picLocks noChangeAspect="1" noChangeArrowheads="1"/>
          </p:cNvPicPr>
          <p:nvPr/>
        </p:nvPicPr>
        <p:blipFill>
          <a:blip r:embed="rId4">
            <a:extLst>
              <a:ext uri="{28A0092B-C50C-407E-A947-70E740481C1C}">
                <a14:useLocalDpi xmlns:a14="http://schemas.microsoft.com/office/drawing/2010/main" val="0"/>
              </a:ext>
            </a:extLst>
          </a:blip>
          <a:srcRect l="14687" t="41396" r="65344" b="31979"/>
          <a:stretch>
            <a:fillRect/>
          </a:stretch>
        </p:blipFill>
        <p:spPr bwMode="auto">
          <a:xfrm>
            <a:off x="6096000" y="1125538"/>
            <a:ext cx="194468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1313" y="1125538"/>
            <a:ext cx="1936750"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9651" y="1092201"/>
            <a:ext cx="1871663"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3753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2462758" y="908720"/>
            <a:ext cx="7633742" cy="1492132"/>
          </a:xfrm>
        </p:spPr>
        <p:txBody>
          <a:bodyPr>
            <a:noAutofit/>
          </a:bodyPr>
          <a:lstStyle/>
          <a:p>
            <a:pPr eaLnBrk="1" hangingPunct="1"/>
            <a:r>
              <a:rPr lang="en-GB" altLang="en-US" sz="2800" dirty="0"/>
              <a:t>Enquiry question: Which is more true – to draw what you look like or to draw how you see yourself?</a:t>
            </a:r>
          </a:p>
        </p:txBody>
      </p:sp>
      <p:sp>
        <p:nvSpPr>
          <p:cNvPr id="3" name="Content Placeholder 2"/>
          <p:cNvSpPr>
            <a:spLocks noGrp="1"/>
          </p:cNvSpPr>
          <p:nvPr>
            <p:ph idx="1"/>
          </p:nvPr>
        </p:nvSpPr>
        <p:spPr>
          <a:xfrm>
            <a:off x="2462758" y="2132856"/>
            <a:ext cx="7450560" cy="2520280"/>
          </a:xfrm>
        </p:spPr>
        <p:txBody>
          <a:bodyPr rtlCol="0">
            <a:noAutofit/>
          </a:bodyPr>
          <a:lstStyle/>
          <a:p>
            <a:pPr>
              <a:defRPr/>
            </a:pPr>
            <a:r>
              <a:rPr lang="en-GB" sz="2800" dirty="0">
                <a:solidFill>
                  <a:srgbClr val="00B050"/>
                </a:solidFill>
              </a:rPr>
              <a:t>objective (adjective): based on real facts and not influenced by personal beliefs or feelings. </a:t>
            </a:r>
          </a:p>
          <a:p>
            <a:pPr>
              <a:defRPr/>
            </a:pPr>
            <a:r>
              <a:rPr lang="en-GB" sz="2800" dirty="0">
                <a:solidFill>
                  <a:srgbClr val="00B050"/>
                </a:solidFill>
              </a:rPr>
              <a:t>subjective (adjective): influenced by or based on personal beliefs or feelings, rather than based on facts.</a:t>
            </a:r>
          </a:p>
          <a:p>
            <a:pPr marL="0" indent="0">
              <a:buNone/>
              <a:defRPr/>
            </a:pPr>
            <a:endParaRPr lang="en-GB" sz="2800" dirty="0">
              <a:solidFill>
                <a:srgbClr val="00B050"/>
              </a:solidFill>
            </a:endParaRPr>
          </a:p>
          <a:p>
            <a:pPr marL="0" indent="0">
              <a:buNone/>
              <a:defRPr/>
            </a:pPr>
            <a:endParaRPr lang="en-GB" sz="2800" dirty="0">
              <a:solidFill>
                <a:srgbClr val="00B050"/>
              </a:solidFill>
            </a:endParaRPr>
          </a:p>
        </p:txBody>
      </p:sp>
    </p:spTree>
    <p:extLst>
      <p:ext uri="{BB962C8B-B14F-4D97-AF65-F5344CB8AC3E}">
        <p14:creationId xmlns:p14="http://schemas.microsoft.com/office/powerpoint/2010/main" val="629576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2462758" y="980728"/>
            <a:ext cx="7633742" cy="1492132"/>
          </a:xfrm>
        </p:spPr>
        <p:txBody>
          <a:bodyPr>
            <a:noAutofit/>
          </a:bodyPr>
          <a:lstStyle/>
          <a:p>
            <a:pPr eaLnBrk="1" hangingPunct="1"/>
            <a:r>
              <a:rPr lang="en-GB" altLang="en-US" sz="2800" dirty="0"/>
              <a:t>Enquiry question: Which is more true – to draw what you look like or to draw how you see yourself?</a:t>
            </a:r>
          </a:p>
        </p:txBody>
      </p:sp>
      <p:sp>
        <p:nvSpPr>
          <p:cNvPr id="3" name="Content Placeholder 2"/>
          <p:cNvSpPr>
            <a:spLocks noGrp="1"/>
          </p:cNvSpPr>
          <p:nvPr>
            <p:ph idx="1"/>
          </p:nvPr>
        </p:nvSpPr>
        <p:spPr>
          <a:xfrm>
            <a:off x="2462758" y="2132856"/>
            <a:ext cx="7450560" cy="2520280"/>
          </a:xfrm>
        </p:spPr>
        <p:txBody>
          <a:bodyPr rtlCol="0">
            <a:noAutofit/>
          </a:bodyPr>
          <a:lstStyle/>
          <a:p>
            <a:pPr>
              <a:defRPr/>
            </a:pPr>
            <a:r>
              <a:rPr lang="en-GB" sz="2800" dirty="0">
                <a:solidFill>
                  <a:srgbClr val="002060"/>
                </a:solidFill>
              </a:rPr>
              <a:t>Skill Objective: To be able to </a:t>
            </a:r>
            <a:r>
              <a:rPr lang="en-GB" sz="2800" b="1" dirty="0">
                <a:solidFill>
                  <a:srgbClr val="002060"/>
                </a:solidFill>
              </a:rPr>
              <a:t>draw objectively </a:t>
            </a:r>
            <a:r>
              <a:rPr lang="en-GB" sz="2800" dirty="0">
                <a:solidFill>
                  <a:srgbClr val="002060"/>
                </a:solidFill>
              </a:rPr>
              <a:t>using the </a:t>
            </a:r>
            <a:r>
              <a:rPr lang="en-GB" sz="2800" dirty="0" smtClean="0">
                <a:solidFill>
                  <a:srgbClr val="002060"/>
                </a:solidFill>
              </a:rPr>
              <a:t>grid to </a:t>
            </a:r>
            <a:r>
              <a:rPr lang="en-GB" sz="2800" dirty="0">
                <a:solidFill>
                  <a:srgbClr val="002060"/>
                </a:solidFill>
              </a:rPr>
              <a:t>produce accurate facial proportions</a:t>
            </a:r>
            <a:r>
              <a:rPr lang="en-GB" sz="2800" dirty="0">
                <a:solidFill>
                  <a:schemeClr val="tx2"/>
                </a:solidFill>
              </a:rPr>
              <a:t>.</a:t>
            </a:r>
          </a:p>
          <a:p>
            <a:pPr>
              <a:defRPr/>
            </a:pPr>
            <a:r>
              <a:rPr lang="en-GB" sz="2800" dirty="0">
                <a:solidFill>
                  <a:srgbClr val="00B050"/>
                </a:solidFill>
              </a:rPr>
              <a:t>Lesson Outcome: An accurate A4 basic line drawing </a:t>
            </a:r>
            <a:r>
              <a:rPr lang="en-GB" sz="2800">
                <a:solidFill>
                  <a:srgbClr val="00B050"/>
                </a:solidFill>
              </a:rPr>
              <a:t>of </a:t>
            </a:r>
            <a:r>
              <a:rPr lang="en-GB" sz="2800" smtClean="0">
                <a:solidFill>
                  <a:srgbClr val="00B050"/>
                </a:solidFill>
              </a:rPr>
              <a:t>your </a:t>
            </a:r>
            <a:r>
              <a:rPr lang="en-GB" sz="2800" dirty="0" smtClean="0">
                <a:solidFill>
                  <a:srgbClr val="00B050"/>
                </a:solidFill>
              </a:rPr>
              <a:t>face</a:t>
            </a:r>
            <a:endParaRPr lang="en-GB" sz="2800" dirty="0">
              <a:solidFill>
                <a:srgbClr val="00B050"/>
              </a:solidFill>
            </a:endParaRPr>
          </a:p>
          <a:p>
            <a:pPr>
              <a:defRPr/>
            </a:pPr>
            <a:endParaRPr lang="en-GB" sz="2800" dirty="0">
              <a:solidFill>
                <a:srgbClr val="00B050"/>
              </a:solidFill>
            </a:endParaRPr>
          </a:p>
          <a:p>
            <a:pPr marL="0" indent="0">
              <a:buNone/>
              <a:defRPr/>
            </a:pPr>
            <a:r>
              <a:rPr lang="en-GB" sz="2800" dirty="0">
                <a:solidFill>
                  <a:srgbClr val="FF0000"/>
                </a:solidFill>
              </a:rPr>
              <a:t>Keywords:    proportion     line    shape   guidelines    accuracy   </a:t>
            </a:r>
          </a:p>
        </p:txBody>
      </p:sp>
      <p:sp>
        <p:nvSpPr>
          <p:cNvPr id="4" name="Octagon 3"/>
          <p:cNvSpPr/>
          <p:nvPr/>
        </p:nvSpPr>
        <p:spPr>
          <a:xfrm>
            <a:off x="8832304" y="4941168"/>
            <a:ext cx="1463040" cy="1808480"/>
          </a:xfrm>
          <a:prstGeom prst="octagon">
            <a:avLst/>
          </a:prstGeom>
          <a:solidFill>
            <a:schemeClr val="tx2">
              <a:lumMod val="50000"/>
              <a:lumOff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r>
              <a:rPr lang="en-GB" sz="3200" dirty="0"/>
              <a:t>AO3</a:t>
            </a:r>
          </a:p>
        </p:txBody>
      </p:sp>
    </p:spTree>
    <p:extLst>
      <p:ext uri="{BB962C8B-B14F-4D97-AF65-F5344CB8AC3E}">
        <p14:creationId xmlns:p14="http://schemas.microsoft.com/office/powerpoint/2010/main" val="3507038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Step by step</a:t>
            </a:r>
            <a:endParaRPr lang="en-GB"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GB" b="1" dirty="0"/>
              <a:t>Task: detailed self-portrait study</a:t>
            </a:r>
            <a:endParaRPr lang="en-GB" dirty="0"/>
          </a:p>
          <a:p>
            <a:r>
              <a:rPr lang="en-GB" dirty="0"/>
              <a:t>Tips: use a sharp HB for outlines. Try turning your book upside-down as this stops you making subconscious alterations</a:t>
            </a:r>
          </a:p>
          <a:p>
            <a:pPr lvl="0"/>
            <a:r>
              <a:rPr lang="en-GB" dirty="0"/>
              <a:t>On the next available double page stick your self-portrait photo on the left hand page.</a:t>
            </a:r>
          </a:p>
          <a:p>
            <a:pPr lvl="0"/>
            <a:r>
              <a:rPr lang="en-GB" dirty="0"/>
              <a:t>Grid your portrait using a ruler (either the width of the ruler or boxes of 4cm by 4cm).</a:t>
            </a:r>
          </a:p>
          <a:p>
            <a:pPr lvl="0"/>
            <a:r>
              <a:rPr lang="en-GB" dirty="0"/>
              <a:t>Grid your blank page in exactly the same way so that it is identical! (note: ensure that the lines are really light and have been drawn with a sharp pencil, so that you can easily rub them out).</a:t>
            </a:r>
          </a:p>
          <a:p>
            <a:pPr marL="0" indent="0">
              <a:buNone/>
            </a:pPr>
            <a:r>
              <a:rPr lang="en-GB" b="1" dirty="0"/>
              <a:t>Drawing the outline of your face (make sure it is all drawn lightly):</a:t>
            </a:r>
            <a:endParaRPr lang="en-GB" dirty="0"/>
          </a:p>
          <a:p>
            <a:pPr lvl="0"/>
            <a:r>
              <a:rPr lang="en-GB" dirty="0"/>
              <a:t>Starting with the edge of the face mark on your grid on the blank page where it crosses the grid lines I.e. use the grid to plot exactly where the face is, work carefully from box to box checking as you go. If a bit looks wrong then double check it with a ruler. Every couple of boxes start to join the lines, looking at the shape they form on the photo.</a:t>
            </a:r>
          </a:p>
          <a:p>
            <a:pPr lvl="0"/>
            <a:r>
              <a:rPr lang="en-GB" dirty="0"/>
              <a:t>Once you’ve used the grid to help draw your face/head shape, do the same for the neck and shoulders. Then do the same for the hair, but simplify the overall shape (don’t draw each strand at this stage).</a:t>
            </a:r>
          </a:p>
          <a:p>
            <a:pPr lvl="0"/>
            <a:r>
              <a:rPr lang="en-GB" dirty="0"/>
              <a:t>Now move onto the outline of all the facial feature. Do not start shading yet. You can always divide your boxes over the features into four to help with proportions.</a:t>
            </a:r>
          </a:p>
          <a:p>
            <a:endParaRPr lang="en-GB" dirty="0"/>
          </a:p>
        </p:txBody>
      </p:sp>
    </p:spTree>
    <p:extLst>
      <p:ext uri="{BB962C8B-B14F-4D97-AF65-F5344CB8AC3E}">
        <p14:creationId xmlns:p14="http://schemas.microsoft.com/office/powerpoint/2010/main" val="4236146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Shading your portrait</a:t>
            </a:r>
            <a:endParaRPr lang="en-GB" dirty="0"/>
          </a:p>
        </p:txBody>
      </p:sp>
      <p:sp>
        <p:nvSpPr>
          <p:cNvPr id="3" name="Content Placeholder 2"/>
          <p:cNvSpPr>
            <a:spLocks noGrp="1"/>
          </p:cNvSpPr>
          <p:nvPr>
            <p:ph idx="1"/>
          </p:nvPr>
        </p:nvSpPr>
        <p:spPr/>
        <p:txBody>
          <a:bodyPr>
            <a:normAutofit fontScale="92500" lnSpcReduction="10000"/>
          </a:bodyPr>
          <a:lstStyle/>
          <a:p>
            <a:pPr>
              <a:defRPr/>
            </a:pPr>
            <a:r>
              <a:rPr lang="en-US" dirty="0">
                <a:solidFill>
                  <a:srgbClr val="FF0000"/>
                </a:solidFill>
              </a:rPr>
              <a:t>Learning objective – To be able to </a:t>
            </a:r>
            <a:r>
              <a:rPr lang="en-US" dirty="0" err="1">
                <a:solidFill>
                  <a:srgbClr val="FF0000"/>
                </a:solidFill>
              </a:rPr>
              <a:t>recognise</a:t>
            </a:r>
            <a:r>
              <a:rPr lang="en-US" dirty="0">
                <a:solidFill>
                  <a:srgbClr val="FF0000"/>
                </a:solidFill>
              </a:rPr>
              <a:t> areas of different </a:t>
            </a:r>
            <a:r>
              <a:rPr lang="en-US" b="1" u="sng" dirty="0">
                <a:solidFill>
                  <a:srgbClr val="FF0000"/>
                </a:solidFill>
              </a:rPr>
              <a:t>tones</a:t>
            </a:r>
            <a:r>
              <a:rPr lang="en-US" dirty="0">
                <a:solidFill>
                  <a:srgbClr val="FF0000"/>
                </a:solidFill>
              </a:rPr>
              <a:t> and </a:t>
            </a:r>
            <a:r>
              <a:rPr lang="en-US" b="1" u="sng" dirty="0">
                <a:solidFill>
                  <a:srgbClr val="FF0000"/>
                </a:solidFill>
              </a:rPr>
              <a:t>texture</a:t>
            </a:r>
            <a:r>
              <a:rPr lang="en-US" dirty="0">
                <a:solidFill>
                  <a:srgbClr val="FF0000"/>
                </a:solidFill>
              </a:rPr>
              <a:t> and understand how to create them using your pencil.</a:t>
            </a:r>
          </a:p>
          <a:p>
            <a:pPr>
              <a:defRPr/>
            </a:pPr>
            <a:r>
              <a:rPr lang="en-US" dirty="0">
                <a:solidFill>
                  <a:srgbClr val="0070C0"/>
                </a:solidFill>
              </a:rPr>
              <a:t>Skill objective –To be able to accurately draw the features of the face using the correct</a:t>
            </a:r>
            <a:r>
              <a:rPr lang="en-US" b="1" u="sng" dirty="0">
                <a:solidFill>
                  <a:srgbClr val="0070C0"/>
                </a:solidFill>
              </a:rPr>
              <a:t> proportions</a:t>
            </a:r>
            <a:r>
              <a:rPr lang="en-US" dirty="0">
                <a:solidFill>
                  <a:srgbClr val="0070C0"/>
                </a:solidFill>
              </a:rPr>
              <a:t>.</a:t>
            </a:r>
          </a:p>
          <a:p>
            <a:pPr>
              <a:defRPr/>
            </a:pPr>
            <a:r>
              <a:rPr lang="en-US" dirty="0">
                <a:solidFill>
                  <a:srgbClr val="0070C0"/>
                </a:solidFill>
              </a:rPr>
              <a:t> To be able to apply shading effectively to show the </a:t>
            </a:r>
            <a:r>
              <a:rPr lang="en-US" b="1" u="sng" dirty="0">
                <a:solidFill>
                  <a:srgbClr val="0070C0"/>
                </a:solidFill>
              </a:rPr>
              <a:t>form.</a:t>
            </a:r>
          </a:p>
          <a:p>
            <a:pPr>
              <a:defRPr/>
            </a:pPr>
            <a:r>
              <a:rPr lang="en-US" dirty="0">
                <a:solidFill>
                  <a:srgbClr val="0070C0"/>
                </a:solidFill>
              </a:rPr>
              <a:t>To use appropriate marks to show </a:t>
            </a:r>
            <a:r>
              <a:rPr lang="en-US" b="1" u="sng" dirty="0">
                <a:solidFill>
                  <a:srgbClr val="0070C0"/>
                </a:solidFill>
              </a:rPr>
              <a:t>texture</a:t>
            </a:r>
            <a:r>
              <a:rPr lang="en-US" dirty="0">
                <a:solidFill>
                  <a:srgbClr val="0070C0"/>
                </a:solidFill>
              </a:rPr>
              <a:t> on a portrait.</a:t>
            </a:r>
          </a:p>
          <a:p>
            <a:pPr>
              <a:defRPr/>
            </a:pPr>
            <a:r>
              <a:rPr lang="en-US" dirty="0">
                <a:solidFill>
                  <a:srgbClr val="00B050"/>
                </a:solidFill>
              </a:rPr>
              <a:t>Lesson outcome – A portrait with a range of tones added to the face in the direction of the form, showing a smooth texture.</a:t>
            </a:r>
          </a:p>
          <a:p>
            <a:pPr>
              <a:defRPr/>
            </a:pPr>
            <a:endParaRPr lang="en-US" dirty="0">
              <a:solidFill>
                <a:srgbClr val="00B050"/>
              </a:solidFill>
            </a:endParaRPr>
          </a:p>
          <a:p>
            <a:pPr marL="0" indent="0">
              <a:buNone/>
              <a:defRPr/>
            </a:pPr>
            <a:r>
              <a:rPr lang="en-US">
                <a:solidFill>
                  <a:srgbClr val="7030A0"/>
                </a:solidFill>
              </a:rPr>
              <a:t>*** AO3 – Recording observations</a:t>
            </a:r>
          </a:p>
          <a:p>
            <a:endParaRPr lang="en-GB"/>
          </a:p>
        </p:txBody>
      </p:sp>
    </p:spTree>
    <p:extLst>
      <p:ext uri="{BB962C8B-B14F-4D97-AF65-F5344CB8AC3E}">
        <p14:creationId xmlns:p14="http://schemas.microsoft.com/office/powerpoint/2010/main" val="1018119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8188" y="250826"/>
            <a:ext cx="252095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1764" y="3573464"/>
            <a:ext cx="2071687"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826" y="188914"/>
            <a:ext cx="2449513"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 descr="C:\Users\awestmore\Desktop\DSCF460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1" y="188914"/>
            <a:ext cx="2430463"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8"/>
          <p:cNvSpPr txBox="1">
            <a:spLocks noChangeArrowheads="1"/>
          </p:cNvSpPr>
          <p:nvPr/>
        </p:nvSpPr>
        <p:spPr bwMode="auto">
          <a:xfrm>
            <a:off x="1847850" y="4365626"/>
            <a:ext cx="57610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b="1">
                <a:solidFill>
                  <a:srgbClr val="FF0000"/>
                </a:solidFill>
              </a:rPr>
              <a:t>Starter: </a:t>
            </a:r>
            <a:r>
              <a:rPr lang="en-GB" altLang="en-US" sz="1800"/>
              <a:t>As a group on your table sort these images into rank order (B1 to A1), and note down two justifications that led you to this conclusion. E.g. Shading has been applied smoothly, but a greater range of tones are needed to show form. Use your mark sheet to help you.</a:t>
            </a:r>
          </a:p>
        </p:txBody>
      </p:sp>
      <p:sp>
        <p:nvSpPr>
          <p:cNvPr id="3079" name="TextBox 9"/>
          <p:cNvSpPr txBox="1">
            <a:spLocks noChangeArrowheads="1"/>
          </p:cNvSpPr>
          <p:nvPr/>
        </p:nvSpPr>
        <p:spPr bwMode="auto">
          <a:xfrm>
            <a:off x="1847851" y="3068639"/>
            <a:ext cx="576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t>1</a:t>
            </a:r>
          </a:p>
        </p:txBody>
      </p:sp>
      <p:sp>
        <p:nvSpPr>
          <p:cNvPr id="3080" name="TextBox 10"/>
          <p:cNvSpPr txBox="1">
            <a:spLocks noChangeArrowheads="1"/>
          </p:cNvSpPr>
          <p:nvPr/>
        </p:nvSpPr>
        <p:spPr bwMode="auto">
          <a:xfrm>
            <a:off x="4656138" y="2997200"/>
            <a:ext cx="576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t>2</a:t>
            </a:r>
          </a:p>
        </p:txBody>
      </p:sp>
      <p:sp>
        <p:nvSpPr>
          <p:cNvPr id="3081" name="TextBox 11"/>
          <p:cNvSpPr txBox="1">
            <a:spLocks noChangeArrowheads="1"/>
          </p:cNvSpPr>
          <p:nvPr/>
        </p:nvSpPr>
        <p:spPr bwMode="auto">
          <a:xfrm>
            <a:off x="7391401" y="3068639"/>
            <a:ext cx="576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t>3</a:t>
            </a:r>
          </a:p>
        </p:txBody>
      </p:sp>
      <p:sp>
        <p:nvSpPr>
          <p:cNvPr id="3082" name="TextBox 12"/>
          <p:cNvSpPr txBox="1">
            <a:spLocks noChangeArrowheads="1"/>
          </p:cNvSpPr>
          <p:nvPr/>
        </p:nvSpPr>
        <p:spPr bwMode="auto">
          <a:xfrm>
            <a:off x="7751763" y="6165850"/>
            <a:ext cx="576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t>4</a:t>
            </a:r>
          </a:p>
        </p:txBody>
      </p:sp>
    </p:spTree>
    <p:extLst>
      <p:ext uri="{BB962C8B-B14F-4D97-AF65-F5344CB8AC3E}">
        <p14:creationId xmlns:p14="http://schemas.microsoft.com/office/powerpoint/2010/main" val="2043037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lstStyle/>
          <a:p>
            <a:pPr eaLnBrk="1" hangingPunct="1"/>
            <a:endParaRPr lang="en-GB" altLang="en-US" smtClean="0"/>
          </a:p>
        </p:txBody>
      </p:sp>
      <p:sp>
        <p:nvSpPr>
          <p:cNvPr id="3" name="Subtitle 2"/>
          <p:cNvSpPr>
            <a:spLocks noGrp="1"/>
          </p:cNvSpPr>
          <p:nvPr>
            <p:ph type="subTitle" idx="1"/>
          </p:nvPr>
        </p:nvSpPr>
        <p:spPr/>
        <p:txBody>
          <a:bodyPr rtlCol="0">
            <a:normAutofit/>
          </a:bodyPr>
          <a:lstStyle/>
          <a:p>
            <a:pPr>
              <a:defRPr/>
            </a:pPr>
            <a:endParaRPr lang="en-GB" smtClean="0"/>
          </a:p>
        </p:txBody>
      </p:sp>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00200"/>
            <a:ext cx="35893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600200"/>
            <a:ext cx="320040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2911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GB" altLang="en-US" smtClean="0"/>
          </a:p>
        </p:txBody>
      </p:sp>
      <p:sp>
        <p:nvSpPr>
          <p:cNvPr id="7171" name="Content Placeholder 2"/>
          <p:cNvSpPr>
            <a:spLocks noGrp="1"/>
          </p:cNvSpPr>
          <p:nvPr>
            <p:ph idx="1"/>
          </p:nvPr>
        </p:nvSpPr>
        <p:spPr/>
        <p:txBody>
          <a:bodyPr/>
          <a:lstStyle/>
          <a:p>
            <a:pPr eaLnBrk="1" hangingPunct="1"/>
            <a:endParaRPr lang="en-GB" altLang="en-US" smtClean="0"/>
          </a:p>
        </p:txBody>
      </p:sp>
      <p:pic>
        <p:nvPicPr>
          <p:cNvPr id="71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1700214"/>
            <a:ext cx="350520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C:\Users\awestmore\Desktop\DSCF46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900" y="1604963"/>
            <a:ext cx="36195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2211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altLang="en-US" dirty="0" smtClean="0"/>
              <a:t>Advanced… </a:t>
            </a:r>
            <a:br>
              <a:rPr lang="en-GB" altLang="en-US" dirty="0" smtClean="0"/>
            </a:br>
            <a:endParaRPr lang="en-GB" altLang="en-US" dirty="0" smtClean="0"/>
          </a:p>
        </p:txBody>
      </p:sp>
      <p:pic>
        <p:nvPicPr>
          <p:cNvPr id="9219" name="Picture 2" descr="C:\Users\awestmore\Desktop\DSCF1259.JPG"/>
          <p:cNvPicPr>
            <a:picLocks noChangeAspect="1" noChangeArrowheads="1"/>
          </p:cNvPicPr>
          <p:nvPr/>
        </p:nvPicPr>
        <p:blipFill>
          <a:blip r:embed="rId3">
            <a:extLst>
              <a:ext uri="{28A0092B-C50C-407E-A947-70E740481C1C}">
                <a14:useLocalDpi xmlns:a14="http://schemas.microsoft.com/office/drawing/2010/main" val="0"/>
              </a:ext>
            </a:extLst>
          </a:blip>
          <a:srcRect l="14687"/>
          <a:stretch>
            <a:fillRect/>
          </a:stretch>
        </p:blipFill>
        <p:spPr bwMode="auto">
          <a:xfrm>
            <a:off x="5031669" y="1358196"/>
            <a:ext cx="589915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695830"/>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284</TotalTime>
  <Words>882</Words>
  <Application>Microsoft Office PowerPoint</Application>
  <PresentationFormat>Widescreen</PresentationFormat>
  <Paragraphs>77</Paragraphs>
  <Slides>16</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Gill Sans MT</vt:lpstr>
      <vt:lpstr>Impact</vt:lpstr>
      <vt:lpstr>Badge</vt:lpstr>
      <vt:lpstr>How do these self portraits differ?</vt:lpstr>
      <vt:lpstr>Enquiry question: Which is more true – to draw what you look like or to draw how you see yourself?</vt:lpstr>
      <vt:lpstr>Enquiry question: Which is more true – to draw what you look like or to draw how you see yourself?</vt:lpstr>
      <vt:lpstr>Step by step</vt:lpstr>
      <vt:lpstr>Shading your portrait</vt:lpstr>
      <vt:lpstr>PowerPoint Presentation</vt:lpstr>
      <vt:lpstr>PowerPoint Presentation</vt:lpstr>
      <vt:lpstr>PowerPoint Presentation</vt:lpstr>
      <vt:lpstr>Advanced…  </vt:lpstr>
      <vt:lpstr>PowerPoint Presentation</vt:lpstr>
      <vt:lpstr>B1</vt:lpstr>
      <vt:lpstr>A3</vt:lpstr>
      <vt:lpstr>A2</vt:lpstr>
      <vt:lpstr>A1</vt:lpstr>
      <vt:lpstr>This lesson……improving your portrait studies</vt:lpstr>
      <vt:lpstr>Improving your use of mark making to convey texture:</vt:lpstr>
    </vt:vector>
  </TitlesOfParts>
  <Company>King Edward VI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Enquiry question: Which is more true – to draw what you look like or to draw how you see yourself?</dc:title>
  <dc:creator>Alex Westmore</dc:creator>
  <cp:lastModifiedBy>Alex Westmore</cp:lastModifiedBy>
  <cp:revision>10</cp:revision>
  <dcterms:created xsi:type="dcterms:W3CDTF">2016-11-02T08:56:30Z</dcterms:created>
  <dcterms:modified xsi:type="dcterms:W3CDTF">2020-08-14T15:06:20Z</dcterms:modified>
</cp:coreProperties>
</file>