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44" r:id="rId3"/>
    <p:sldId id="347" r:id="rId4"/>
    <p:sldId id="350" r:id="rId5"/>
    <p:sldId id="349" r:id="rId6"/>
    <p:sldId id="351" r:id="rId7"/>
    <p:sldId id="339" r:id="rId8"/>
    <p:sldId id="361" r:id="rId9"/>
    <p:sldId id="354" r:id="rId10"/>
    <p:sldId id="362" r:id="rId11"/>
    <p:sldId id="346" r:id="rId12"/>
    <p:sldId id="345" r:id="rId13"/>
    <p:sldId id="338" r:id="rId14"/>
    <p:sldId id="355" r:id="rId15"/>
    <p:sldId id="335" r:id="rId16"/>
    <p:sldId id="340" r:id="rId17"/>
    <p:sldId id="341" r:id="rId18"/>
    <p:sldId id="342" r:id="rId19"/>
    <p:sldId id="343" r:id="rId20"/>
    <p:sldId id="358" r:id="rId21"/>
    <p:sldId id="348" r:id="rId22"/>
    <p:sldId id="356" r:id="rId23"/>
    <p:sldId id="260" r:id="rId24"/>
    <p:sldId id="357" r:id="rId25"/>
    <p:sldId id="360" r:id="rId26"/>
    <p:sldId id="352" r:id="rId27"/>
    <p:sldId id="256" r:id="rId28"/>
    <p:sldId id="328" r:id="rId29"/>
    <p:sldId id="353" r:id="rId30"/>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CCCCFF"/>
    <a:srgbClr val="FFE5F0"/>
    <a:srgbClr val="6DAAEC"/>
    <a:srgbClr val="E7F4D8"/>
    <a:srgbClr val="F5FDCD"/>
    <a:srgbClr val="FEEEFB"/>
    <a:srgbClr val="DCA877"/>
    <a:srgbClr val="B7CAC6"/>
    <a:srgbClr val="BFAF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0" d="100"/>
          <a:sy n="40" d="100"/>
        </p:scale>
        <p:origin x="64" y="6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A1507-61ED-4233-8E5E-5F1CE84A5F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4A72958-E146-489A-AE9D-76FA967AD2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2955D2-AAE4-4AE5-A3E7-6DD3166AA38C}"/>
              </a:ext>
            </a:extLst>
          </p:cNvPr>
          <p:cNvSpPr>
            <a:spLocks noGrp="1"/>
          </p:cNvSpPr>
          <p:nvPr>
            <p:ph type="dt" sz="half" idx="10"/>
          </p:nvPr>
        </p:nvSpPr>
        <p:spPr/>
        <p:txBody>
          <a:bodyPr/>
          <a:lstStyle/>
          <a:p>
            <a:fld id="{D11AB4DA-1FF1-44AF-AECA-9A6074C38C80}" type="datetimeFigureOut">
              <a:rPr lang="en-GB" smtClean="0"/>
              <a:t>19/10/2020</a:t>
            </a:fld>
            <a:endParaRPr lang="en-GB"/>
          </a:p>
        </p:txBody>
      </p:sp>
      <p:sp>
        <p:nvSpPr>
          <p:cNvPr id="5" name="Footer Placeholder 4">
            <a:extLst>
              <a:ext uri="{FF2B5EF4-FFF2-40B4-BE49-F238E27FC236}">
                <a16:creationId xmlns:a16="http://schemas.microsoft.com/office/drawing/2014/main" id="{8070C634-237F-4774-BB5D-87208D98E7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D5BCAF-E9AA-402E-8E01-67766FF5C1B0}"/>
              </a:ext>
            </a:extLst>
          </p:cNvPr>
          <p:cNvSpPr>
            <a:spLocks noGrp="1"/>
          </p:cNvSpPr>
          <p:nvPr>
            <p:ph type="sldNum" sz="quarter" idx="12"/>
          </p:nvPr>
        </p:nvSpPr>
        <p:spPr/>
        <p:txBody>
          <a:bodyPr/>
          <a:lstStyle/>
          <a:p>
            <a:fld id="{8C9E5DBA-38BB-4548-AA91-0F4DF6A7ED90}" type="slidenum">
              <a:rPr lang="en-GB" smtClean="0"/>
              <a:t>‹#›</a:t>
            </a:fld>
            <a:endParaRPr lang="en-GB"/>
          </a:p>
        </p:txBody>
      </p:sp>
    </p:spTree>
    <p:extLst>
      <p:ext uri="{BB962C8B-B14F-4D97-AF65-F5344CB8AC3E}">
        <p14:creationId xmlns:p14="http://schemas.microsoft.com/office/powerpoint/2010/main" val="4003084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2C1A7-B636-45E6-83FD-756E005D349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D62DF5-C517-4C99-9B1F-D59AB31D86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05347F-B50E-4950-A88D-16BD4359DCA0}"/>
              </a:ext>
            </a:extLst>
          </p:cNvPr>
          <p:cNvSpPr>
            <a:spLocks noGrp="1"/>
          </p:cNvSpPr>
          <p:nvPr>
            <p:ph type="dt" sz="half" idx="10"/>
          </p:nvPr>
        </p:nvSpPr>
        <p:spPr/>
        <p:txBody>
          <a:bodyPr/>
          <a:lstStyle/>
          <a:p>
            <a:fld id="{D11AB4DA-1FF1-44AF-AECA-9A6074C38C80}" type="datetimeFigureOut">
              <a:rPr lang="en-GB" smtClean="0"/>
              <a:t>19/10/2020</a:t>
            </a:fld>
            <a:endParaRPr lang="en-GB"/>
          </a:p>
        </p:txBody>
      </p:sp>
      <p:sp>
        <p:nvSpPr>
          <p:cNvPr id="5" name="Footer Placeholder 4">
            <a:extLst>
              <a:ext uri="{FF2B5EF4-FFF2-40B4-BE49-F238E27FC236}">
                <a16:creationId xmlns:a16="http://schemas.microsoft.com/office/drawing/2014/main" id="{828B2463-2A7B-4FA5-A5E6-597A89DEF0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47C402-35E9-4762-81A7-194A5CFB5A54}"/>
              </a:ext>
            </a:extLst>
          </p:cNvPr>
          <p:cNvSpPr>
            <a:spLocks noGrp="1"/>
          </p:cNvSpPr>
          <p:nvPr>
            <p:ph type="sldNum" sz="quarter" idx="12"/>
          </p:nvPr>
        </p:nvSpPr>
        <p:spPr/>
        <p:txBody>
          <a:bodyPr/>
          <a:lstStyle/>
          <a:p>
            <a:fld id="{8C9E5DBA-38BB-4548-AA91-0F4DF6A7ED90}" type="slidenum">
              <a:rPr lang="en-GB" smtClean="0"/>
              <a:t>‹#›</a:t>
            </a:fld>
            <a:endParaRPr lang="en-GB"/>
          </a:p>
        </p:txBody>
      </p:sp>
    </p:spTree>
    <p:extLst>
      <p:ext uri="{BB962C8B-B14F-4D97-AF65-F5344CB8AC3E}">
        <p14:creationId xmlns:p14="http://schemas.microsoft.com/office/powerpoint/2010/main" val="356414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67435C-B7A1-41AE-A8BA-9F441319B57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EF90949-BF9E-490D-B271-38DFB9B586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E6781B-A6C1-4268-8E81-686B06D640E9}"/>
              </a:ext>
            </a:extLst>
          </p:cNvPr>
          <p:cNvSpPr>
            <a:spLocks noGrp="1"/>
          </p:cNvSpPr>
          <p:nvPr>
            <p:ph type="dt" sz="half" idx="10"/>
          </p:nvPr>
        </p:nvSpPr>
        <p:spPr/>
        <p:txBody>
          <a:bodyPr/>
          <a:lstStyle/>
          <a:p>
            <a:fld id="{D11AB4DA-1FF1-44AF-AECA-9A6074C38C80}" type="datetimeFigureOut">
              <a:rPr lang="en-GB" smtClean="0"/>
              <a:t>19/10/2020</a:t>
            </a:fld>
            <a:endParaRPr lang="en-GB"/>
          </a:p>
        </p:txBody>
      </p:sp>
      <p:sp>
        <p:nvSpPr>
          <p:cNvPr id="5" name="Footer Placeholder 4">
            <a:extLst>
              <a:ext uri="{FF2B5EF4-FFF2-40B4-BE49-F238E27FC236}">
                <a16:creationId xmlns:a16="http://schemas.microsoft.com/office/drawing/2014/main" id="{BBEA5AD9-2BC7-4CC1-990E-6C7DD69C0F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0D1633-04F3-451E-80B6-1771F3873290}"/>
              </a:ext>
            </a:extLst>
          </p:cNvPr>
          <p:cNvSpPr>
            <a:spLocks noGrp="1"/>
          </p:cNvSpPr>
          <p:nvPr>
            <p:ph type="sldNum" sz="quarter" idx="12"/>
          </p:nvPr>
        </p:nvSpPr>
        <p:spPr/>
        <p:txBody>
          <a:bodyPr/>
          <a:lstStyle/>
          <a:p>
            <a:fld id="{8C9E5DBA-38BB-4548-AA91-0F4DF6A7ED90}" type="slidenum">
              <a:rPr lang="en-GB" smtClean="0"/>
              <a:t>‹#›</a:t>
            </a:fld>
            <a:endParaRPr lang="en-GB"/>
          </a:p>
        </p:txBody>
      </p:sp>
    </p:spTree>
    <p:extLst>
      <p:ext uri="{BB962C8B-B14F-4D97-AF65-F5344CB8AC3E}">
        <p14:creationId xmlns:p14="http://schemas.microsoft.com/office/powerpoint/2010/main" val="2520797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2DA96-999F-4C5E-BE49-9560E39208E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712ABD-C331-4F6B-BA29-ED52C589C1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4133F7-1ED5-4708-8355-31B08954AD36}"/>
              </a:ext>
            </a:extLst>
          </p:cNvPr>
          <p:cNvSpPr>
            <a:spLocks noGrp="1"/>
          </p:cNvSpPr>
          <p:nvPr>
            <p:ph type="dt" sz="half" idx="10"/>
          </p:nvPr>
        </p:nvSpPr>
        <p:spPr/>
        <p:txBody>
          <a:bodyPr/>
          <a:lstStyle/>
          <a:p>
            <a:fld id="{D11AB4DA-1FF1-44AF-AECA-9A6074C38C80}" type="datetimeFigureOut">
              <a:rPr lang="en-GB" smtClean="0"/>
              <a:t>19/10/2020</a:t>
            </a:fld>
            <a:endParaRPr lang="en-GB"/>
          </a:p>
        </p:txBody>
      </p:sp>
      <p:sp>
        <p:nvSpPr>
          <p:cNvPr id="5" name="Footer Placeholder 4">
            <a:extLst>
              <a:ext uri="{FF2B5EF4-FFF2-40B4-BE49-F238E27FC236}">
                <a16:creationId xmlns:a16="http://schemas.microsoft.com/office/drawing/2014/main" id="{F3CEA498-33DF-49CA-8964-2E5D385D22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DAC3EB-20DA-419C-B05B-3104117FB23E}"/>
              </a:ext>
            </a:extLst>
          </p:cNvPr>
          <p:cNvSpPr>
            <a:spLocks noGrp="1"/>
          </p:cNvSpPr>
          <p:nvPr>
            <p:ph type="sldNum" sz="quarter" idx="12"/>
          </p:nvPr>
        </p:nvSpPr>
        <p:spPr/>
        <p:txBody>
          <a:bodyPr/>
          <a:lstStyle/>
          <a:p>
            <a:fld id="{8C9E5DBA-38BB-4548-AA91-0F4DF6A7ED90}" type="slidenum">
              <a:rPr lang="en-GB" smtClean="0"/>
              <a:t>‹#›</a:t>
            </a:fld>
            <a:endParaRPr lang="en-GB"/>
          </a:p>
        </p:txBody>
      </p:sp>
    </p:spTree>
    <p:extLst>
      <p:ext uri="{BB962C8B-B14F-4D97-AF65-F5344CB8AC3E}">
        <p14:creationId xmlns:p14="http://schemas.microsoft.com/office/powerpoint/2010/main" val="3280573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AF989-861E-4359-A6FE-212959B189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FAF473-4581-49C0-B4E3-A73B0B7E88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0E7DD8-FB41-47C8-AB0E-E3E7D8F6F162}"/>
              </a:ext>
            </a:extLst>
          </p:cNvPr>
          <p:cNvSpPr>
            <a:spLocks noGrp="1"/>
          </p:cNvSpPr>
          <p:nvPr>
            <p:ph type="dt" sz="half" idx="10"/>
          </p:nvPr>
        </p:nvSpPr>
        <p:spPr/>
        <p:txBody>
          <a:bodyPr/>
          <a:lstStyle/>
          <a:p>
            <a:fld id="{D11AB4DA-1FF1-44AF-AECA-9A6074C38C80}" type="datetimeFigureOut">
              <a:rPr lang="en-GB" smtClean="0"/>
              <a:t>19/10/2020</a:t>
            </a:fld>
            <a:endParaRPr lang="en-GB"/>
          </a:p>
        </p:txBody>
      </p:sp>
      <p:sp>
        <p:nvSpPr>
          <p:cNvPr id="5" name="Footer Placeholder 4">
            <a:extLst>
              <a:ext uri="{FF2B5EF4-FFF2-40B4-BE49-F238E27FC236}">
                <a16:creationId xmlns:a16="http://schemas.microsoft.com/office/drawing/2014/main" id="{A4D6AE8F-2C39-46FC-ACD1-6CC7C5D594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7A02B8-CDE6-472E-AD35-7E916D1817A9}"/>
              </a:ext>
            </a:extLst>
          </p:cNvPr>
          <p:cNvSpPr>
            <a:spLocks noGrp="1"/>
          </p:cNvSpPr>
          <p:nvPr>
            <p:ph type="sldNum" sz="quarter" idx="12"/>
          </p:nvPr>
        </p:nvSpPr>
        <p:spPr/>
        <p:txBody>
          <a:bodyPr/>
          <a:lstStyle/>
          <a:p>
            <a:fld id="{8C9E5DBA-38BB-4548-AA91-0F4DF6A7ED90}" type="slidenum">
              <a:rPr lang="en-GB" smtClean="0"/>
              <a:t>‹#›</a:t>
            </a:fld>
            <a:endParaRPr lang="en-GB"/>
          </a:p>
        </p:txBody>
      </p:sp>
    </p:spTree>
    <p:extLst>
      <p:ext uri="{BB962C8B-B14F-4D97-AF65-F5344CB8AC3E}">
        <p14:creationId xmlns:p14="http://schemas.microsoft.com/office/powerpoint/2010/main" val="861181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6C206-9CDF-48C3-90D8-A1E716927E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DB257C-7AB1-424D-9378-A119832ED5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1F7FA5B-340F-4B06-9563-D734B8EAE3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5139E5-4637-4D82-BA3C-FB0F89FC997C}"/>
              </a:ext>
            </a:extLst>
          </p:cNvPr>
          <p:cNvSpPr>
            <a:spLocks noGrp="1"/>
          </p:cNvSpPr>
          <p:nvPr>
            <p:ph type="dt" sz="half" idx="10"/>
          </p:nvPr>
        </p:nvSpPr>
        <p:spPr/>
        <p:txBody>
          <a:bodyPr/>
          <a:lstStyle/>
          <a:p>
            <a:fld id="{D11AB4DA-1FF1-44AF-AECA-9A6074C38C80}" type="datetimeFigureOut">
              <a:rPr lang="en-GB" smtClean="0"/>
              <a:t>19/10/2020</a:t>
            </a:fld>
            <a:endParaRPr lang="en-GB"/>
          </a:p>
        </p:txBody>
      </p:sp>
      <p:sp>
        <p:nvSpPr>
          <p:cNvPr id="6" name="Footer Placeholder 5">
            <a:extLst>
              <a:ext uri="{FF2B5EF4-FFF2-40B4-BE49-F238E27FC236}">
                <a16:creationId xmlns:a16="http://schemas.microsoft.com/office/drawing/2014/main" id="{E683A61B-E16C-4998-B88C-99AF35579F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B01F5E-EFF6-4FF0-A673-7E7302F5DE60}"/>
              </a:ext>
            </a:extLst>
          </p:cNvPr>
          <p:cNvSpPr>
            <a:spLocks noGrp="1"/>
          </p:cNvSpPr>
          <p:nvPr>
            <p:ph type="sldNum" sz="quarter" idx="12"/>
          </p:nvPr>
        </p:nvSpPr>
        <p:spPr/>
        <p:txBody>
          <a:bodyPr/>
          <a:lstStyle/>
          <a:p>
            <a:fld id="{8C9E5DBA-38BB-4548-AA91-0F4DF6A7ED90}" type="slidenum">
              <a:rPr lang="en-GB" smtClean="0"/>
              <a:t>‹#›</a:t>
            </a:fld>
            <a:endParaRPr lang="en-GB"/>
          </a:p>
        </p:txBody>
      </p:sp>
    </p:spTree>
    <p:extLst>
      <p:ext uri="{BB962C8B-B14F-4D97-AF65-F5344CB8AC3E}">
        <p14:creationId xmlns:p14="http://schemas.microsoft.com/office/powerpoint/2010/main" val="387645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B36A1-34AA-4540-8226-5EF32E07400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CAD46C-9386-4E33-B788-08BB8DC8C8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1A6CFD-7F68-484C-8FC1-497B06E277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2275ED5-597B-4525-BD90-B8B3A5BCB7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F7F215-9960-4136-A031-91333F8B8F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4E4DE34-CB60-45AD-B86F-4EAB90E6FEE7}"/>
              </a:ext>
            </a:extLst>
          </p:cNvPr>
          <p:cNvSpPr>
            <a:spLocks noGrp="1"/>
          </p:cNvSpPr>
          <p:nvPr>
            <p:ph type="dt" sz="half" idx="10"/>
          </p:nvPr>
        </p:nvSpPr>
        <p:spPr/>
        <p:txBody>
          <a:bodyPr/>
          <a:lstStyle/>
          <a:p>
            <a:fld id="{D11AB4DA-1FF1-44AF-AECA-9A6074C38C80}" type="datetimeFigureOut">
              <a:rPr lang="en-GB" smtClean="0"/>
              <a:t>19/10/2020</a:t>
            </a:fld>
            <a:endParaRPr lang="en-GB"/>
          </a:p>
        </p:txBody>
      </p:sp>
      <p:sp>
        <p:nvSpPr>
          <p:cNvPr id="8" name="Footer Placeholder 7">
            <a:extLst>
              <a:ext uri="{FF2B5EF4-FFF2-40B4-BE49-F238E27FC236}">
                <a16:creationId xmlns:a16="http://schemas.microsoft.com/office/drawing/2014/main" id="{AB67145A-7422-4BE6-B70D-90974DC5FF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E62720-7D4E-487E-A6E7-938AC7929CAB}"/>
              </a:ext>
            </a:extLst>
          </p:cNvPr>
          <p:cNvSpPr>
            <a:spLocks noGrp="1"/>
          </p:cNvSpPr>
          <p:nvPr>
            <p:ph type="sldNum" sz="quarter" idx="12"/>
          </p:nvPr>
        </p:nvSpPr>
        <p:spPr/>
        <p:txBody>
          <a:bodyPr/>
          <a:lstStyle/>
          <a:p>
            <a:fld id="{8C9E5DBA-38BB-4548-AA91-0F4DF6A7ED90}" type="slidenum">
              <a:rPr lang="en-GB" smtClean="0"/>
              <a:t>‹#›</a:t>
            </a:fld>
            <a:endParaRPr lang="en-GB"/>
          </a:p>
        </p:txBody>
      </p:sp>
    </p:spTree>
    <p:extLst>
      <p:ext uri="{BB962C8B-B14F-4D97-AF65-F5344CB8AC3E}">
        <p14:creationId xmlns:p14="http://schemas.microsoft.com/office/powerpoint/2010/main" val="2418450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9F74-7171-4CF2-A71F-5F36055CD8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B4EB810-C83A-4920-B726-0FDAE9CEE2AD}"/>
              </a:ext>
            </a:extLst>
          </p:cNvPr>
          <p:cNvSpPr>
            <a:spLocks noGrp="1"/>
          </p:cNvSpPr>
          <p:nvPr>
            <p:ph type="dt" sz="half" idx="10"/>
          </p:nvPr>
        </p:nvSpPr>
        <p:spPr/>
        <p:txBody>
          <a:bodyPr/>
          <a:lstStyle/>
          <a:p>
            <a:fld id="{D11AB4DA-1FF1-44AF-AECA-9A6074C38C80}" type="datetimeFigureOut">
              <a:rPr lang="en-GB" smtClean="0"/>
              <a:t>19/10/2020</a:t>
            </a:fld>
            <a:endParaRPr lang="en-GB"/>
          </a:p>
        </p:txBody>
      </p:sp>
      <p:sp>
        <p:nvSpPr>
          <p:cNvPr id="4" name="Footer Placeholder 3">
            <a:extLst>
              <a:ext uri="{FF2B5EF4-FFF2-40B4-BE49-F238E27FC236}">
                <a16:creationId xmlns:a16="http://schemas.microsoft.com/office/drawing/2014/main" id="{98AB3559-B9BD-4BDF-96C6-09F4A081D0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9E0A67-9416-45E4-AA2F-7F14FD34F161}"/>
              </a:ext>
            </a:extLst>
          </p:cNvPr>
          <p:cNvSpPr>
            <a:spLocks noGrp="1"/>
          </p:cNvSpPr>
          <p:nvPr>
            <p:ph type="sldNum" sz="quarter" idx="12"/>
          </p:nvPr>
        </p:nvSpPr>
        <p:spPr/>
        <p:txBody>
          <a:bodyPr/>
          <a:lstStyle/>
          <a:p>
            <a:fld id="{8C9E5DBA-38BB-4548-AA91-0F4DF6A7ED90}" type="slidenum">
              <a:rPr lang="en-GB" smtClean="0"/>
              <a:t>‹#›</a:t>
            </a:fld>
            <a:endParaRPr lang="en-GB"/>
          </a:p>
        </p:txBody>
      </p:sp>
    </p:spTree>
    <p:extLst>
      <p:ext uri="{BB962C8B-B14F-4D97-AF65-F5344CB8AC3E}">
        <p14:creationId xmlns:p14="http://schemas.microsoft.com/office/powerpoint/2010/main" val="4200823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17E1E4-1C94-49D2-92C1-9E97B58E5588}"/>
              </a:ext>
            </a:extLst>
          </p:cNvPr>
          <p:cNvSpPr>
            <a:spLocks noGrp="1"/>
          </p:cNvSpPr>
          <p:nvPr>
            <p:ph type="dt" sz="half" idx="10"/>
          </p:nvPr>
        </p:nvSpPr>
        <p:spPr/>
        <p:txBody>
          <a:bodyPr/>
          <a:lstStyle/>
          <a:p>
            <a:fld id="{D11AB4DA-1FF1-44AF-AECA-9A6074C38C80}" type="datetimeFigureOut">
              <a:rPr lang="en-GB" smtClean="0"/>
              <a:t>19/10/2020</a:t>
            </a:fld>
            <a:endParaRPr lang="en-GB"/>
          </a:p>
        </p:txBody>
      </p:sp>
      <p:sp>
        <p:nvSpPr>
          <p:cNvPr id="3" name="Footer Placeholder 2">
            <a:extLst>
              <a:ext uri="{FF2B5EF4-FFF2-40B4-BE49-F238E27FC236}">
                <a16:creationId xmlns:a16="http://schemas.microsoft.com/office/drawing/2014/main" id="{7D0BBED0-3B3C-43A0-B83E-E612575D924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1247320-B5F5-4FDF-AE11-B93236190DC4}"/>
              </a:ext>
            </a:extLst>
          </p:cNvPr>
          <p:cNvSpPr>
            <a:spLocks noGrp="1"/>
          </p:cNvSpPr>
          <p:nvPr>
            <p:ph type="sldNum" sz="quarter" idx="12"/>
          </p:nvPr>
        </p:nvSpPr>
        <p:spPr/>
        <p:txBody>
          <a:bodyPr/>
          <a:lstStyle/>
          <a:p>
            <a:fld id="{8C9E5DBA-38BB-4548-AA91-0F4DF6A7ED90}" type="slidenum">
              <a:rPr lang="en-GB" smtClean="0"/>
              <a:t>‹#›</a:t>
            </a:fld>
            <a:endParaRPr lang="en-GB"/>
          </a:p>
        </p:txBody>
      </p:sp>
    </p:spTree>
    <p:extLst>
      <p:ext uri="{BB962C8B-B14F-4D97-AF65-F5344CB8AC3E}">
        <p14:creationId xmlns:p14="http://schemas.microsoft.com/office/powerpoint/2010/main" val="1572876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84383-7C1D-4695-B378-877DAB8EB7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250D722-2D82-431A-B614-2903F7480F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4C9CB42-35BB-4C91-A17D-0B9D12103B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C4068A-1ADB-448D-9199-9E68F860B6F1}"/>
              </a:ext>
            </a:extLst>
          </p:cNvPr>
          <p:cNvSpPr>
            <a:spLocks noGrp="1"/>
          </p:cNvSpPr>
          <p:nvPr>
            <p:ph type="dt" sz="half" idx="10"/>
          </p:nvPr>
        </p:nvSpPr>
        <p:spPr/>
        <p:txBody>
          <a:bodyPr/>
          <a:lstStyle/>
          <a:p>
            <a:fld id="{D11AB4DA-1FF1-44AF-AECA-9A6074C38C80}" type="datetimeFigureOut">
              <a:rPr lang="en-GB" smtClean="0"/>
              <a:t>19/10/2020</a:t>
            </a:fld>
            <a:endParaRPr lang="en-GB"/>
          </a:p>
        </p:txBody>
      </p:sp>
      <p:sp>
        <p:nvSpPr>
          <p:cNvPr id="6" name="Footer Placeholder 5">
            <a:extLst>
              <a:ext uri="{FF2B5EF4-FFF2-40B4-BE49-F238E27FC236}">
                <a16:creationId xmlns:a16="http://schemas.microsoft.com/office/drawing/2014/main" id="{829ED17C-9406-42AE-99AB-E431ACCF6E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DCFFE7-4996-45FF-95F8-5A285F6D4E49}"/>
              </a:ext>
            </a:extLst>
          </p:cNvPr>
          <p:cNvSpPr>
            <a:spLocks noGrp="1"/>
          </p:cNvSpPr>
          <p:nvPr>
            <p:ph type="sldNum" sz="quarter" idx="12"/>
          </p:nvPr>
        </p:nvSpPr>
        <p:spPr/>
        <p:txBody>
          <a:bodyPr/>
          <a:lstStyle/>
          <a:p>
            <a:fld id="{8C9E5DBA-38BB-4548-AA91-0F4DF6A7ED90}" type="slidenum">
              <a:rPr lang="en-GB" smtClean="0"/>
              <a:t>‹#›</a:t>
            </a:fld>
            <a:endParaRPr lang="en-GB"/>
          </a:p>
        </p:txBody>
      </p:sp>
    </p:spTree>
    <p:extLst>
      <p:ext uri="{BB962C8B-B14F-4D97-AF65-F5344CB8AC3E}">
        <p14:creationId xmlns:p14="http://schemas.microsoft.com/office/powerpoint/2010/main" val="339213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39451-E1F4-4457-972F-816E8F0C21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D5CE944-82B1-4044-A7CE-927786C0F6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335A35F-3CB0-4604-86A4-C6C1990EF3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6D9C65-077D-4F9D-90E7-92FC2A4694C0}"/>
              </a:ext>
            </a:extLst>
          </p:cNvPr>
          <p:cNvSpPr>
            <a:spLocks noGrp="1"/>
          </p:cNvSpPr>
          <p:nvPr>
            <p:ph type="dt" sz="half" idx="10"/>
          </p:nvPr>
        </p:nvSpPr>
        <p:spPr/>
        <p:txBody>
          <a:bodyPr/>
          <a:lstStyle/>
          <a:p>
            <a:fld id="{D11AB4DA-1FF1-44AF-AECA-9A6074C38C80}" type="datetimeFigureOut">
              <a:rPr lang="en-GB" smtClean="0"/>
              <a:t>19/10/2020</a:t>
            </a:fld>
            <a:endParaRPr lang="en-GB"/>
          </a:p>
        </p:txBody>
      </p:sp>
      <p:sp>
        <p:nvSpPr>
          <p:cNvPr id="6" name="Footer Placeholder 5">
            <a:extLst>
              <a:ext uri="{FF2B5EF4-FFF2-40B4-BE49-F238E27FC236}">
                <a16:creationId xmlns:a16="http://schemas.microsoft.com/office/drawing/2014/main" id="{F3060ACB-0B8E-4BB2-93CD-F9AFD9961E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554A15-FDE9-4253-AEF9-54CF59DD0C79}"/>
              </a:ext>
            </a:extLst>
          </p:cNvPr>
          <p:cNvSpPr>
            <a:spLocks noGrp="1"/>
          </p:cNvSpPr>
          <p:nvPr>
            <p:ph type="sldNum" sz="quarter" idx="12"/>
          </p:nvPr>
        </p:nvSpPr>
        <p:spPr/>
        <p:txBody>
          <a:bodyPr/>
          <a:lstStyle/>
          <a:p>
            <a:fld id="{8C9E5DBA-38BB-4548-AA91-0F4DF6A7ED90}" type="slidenum">
              <a:rPr lang="en-GB" smtClean="0"/>
              <a:t>‹#›</a:t>
            </a:fld>
            <a:endParaRPr lang="en-GB"/>
          </a:p>
        </p:txBody>
      </p:sp>
    </p:spTree>
    <p:extLst>
      <p:ext uri="{BB962C8B-B14F-4D97-AF65-F5344CB8AC3E}">
        <p14:creationId xmlns:p14="http://schemas.microsoft.com/office/powerpoint/2010/main" val="373099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EF5ED5-5271-4DBF-B16C-96F805A901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743558-EEB0-4E23-A118-8662A2AB4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B98E3E-B582-4897-B341-C9D656EE7D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AB4DA-1FF1-44AF-AECA-9A6074C38C80}" type="datetimeFigureOut">
              <a:rPr lang="en-GB" smtClean="0"/>
              <a:t>19/10/2020</a:t>
            </a:fld>
            <a:endParaRPr lang="en-GB"/>
          </a:p>
        </p:txBody>
      </p:sp>
      <p:sp>
        <p:nvSpPr>
          <p:cNvPr id="5" name="Footer Placeholder 4">
            <a:extLst>
              <a:ext uri="{FF2B5EF4-FFF2-40B4-BE49-F238E27FC236}">
                <a16:creationId xmlns:a16="http://schemas.microsoft.com/office/drawing/2014/main" id="{ED527997-075D-47D5-A96F-5705A758A6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CB2CE0C-1408-4D98-91EC-CFC081EC46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E5DBA-38BB-4548-AA91-0F4DF6A7ED90}" type="slidenum">
              <a:rPr lang="en-GB" smtClean="0"/>
              <a:t>‹#›</a:t>
            </a:fld>
            <a:endParaRPr lang="en-GB"/>
          </a:p>
        </p:txBody>
      </p:sp>
    </p:spTree>
    <p:extLst>
      <p:ext uri="{BB962C8B-B14F-4D97-AF65-F5344CB8AC3E}">
        <p14:creationId xmlns:p14="http://schemas.microsoft.com/office/powerpoint/2010/main" val="935092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GLrvdWZCwkI" TargetMode="External"/><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gif"/><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gif"/><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6.jpe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youtube.com/watch?v=2ba2ZinGLl4" TargetMode="Externa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hyperlink" Target="https://www.youtube.com/watch?v=2zqy21Z29ps"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7.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gif"/><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49D139-583D-4F07-9383-140A60F66E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3175" y="-214325"/>
            <a:ext cx="6845300" cy="6845300"/>
          </a:xfrm>
          <a:prstGeom prst="rect">
            <a:avLst/>
          </a:prstGeom>
        </p:spPr>
      </p:pic>
      <p:sp>
        <p:nvSpPr>
          <p:cNvPr id="3" name="TextBox 2">
            <a:extLst>
              <a:ext uri="{FF2B5EF4-FFF2-40B4-BE49-F238E27FC236}">
                <a16:creationId xmlns:a16="http://schemas.microsoft.com/office/drawing/2014/main" id="{65D86E38-129B-4A8B-AD63-AAC22334AB42}"/>
              </a:ext>
            </a:extLst>
          </p:cNvPr>
          <p:cNvSpPr txBox="1"/>
          <p:nvPr/>
        </p:nvSpPr>
        <p:spPr>
          <a:xfrm>
            <a:off x="2505074" y="5934670"/>
            <a:ext cx="6921501" cy="923330"/>
          </a:xfrm>
          <a:prstGeom prst="rect">
            <a:avLst/>
          </a:prstGeom>
          <a:solidFill>
            <a:srgbClr val="EF9240"/>
          </a:solidFill>
          <a:ln w="44450">
            <a:solidFill>
              <a:schemeClr val="accent1">
                <a:shade val="50000"/>
              </a:schemeClr>
            </a:solidFill>
          </a:ln>
        </p:spPr>
        <p:txBody>
          <a:bodyPr wrap="square" rtlCol="0">
            <a:spAutoFit/>
          </a:bodyPr>
          <a:lstStyle/>
          <a:p>
            <a:pPr algn="ctr"/>
            <a:r>
              <a:rPr lang="en-GB" sz="5400" dirty="0"/>
              <a:t>Xerxes’ Invasion of 480</a:t>
            </a:r>
            <a:endParaRPr lang="en-GB" sz="4800" dirty="0"/>
          </a:p>
        </p:txBody>
      </p:sp>
    </p:spTree>
    <p:extLst>
      <p:ext uri="{BB962C8B-B14F-4D97-AF65-F5344CB8AC3E}">
        <p14:creationId xmlns:p14="http://schemas.microsoft.com/office/powerpoint/2010/main" val="1171081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D8281-1B8F-4C43-8D7A-05336D242DB5}"/>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2F7B597-C51A-4AE3-8661-89127A7E6450}"/>
              </a:ext>
            </a:extLst>
          </p:cNvPr>
          <p:cNvSpPr txBox="1"/>
          <p:nvPr/>
        </p:nvSpPr>
        <p:spPr>
          <a:xfrm>
            <a:off x="2846705" y="200263"/>
            <a:ext cx="6927215" cy="646331"/>
          </a:xfrm>
          <a:prstGeom prst="rect">
            <a:avLst/>
          </a:prstGeom>
          <a:noFill/>
          <a:ln w="25400">
            <a:solidFill>
              <a:schemeClr val="tx1"/>
            </a:solidFill>
          </a:ln>
        </p:spPr>
        <p:txBody>
          <a:bodyPr wrap="square" rtlCol="0">
            <a:spAutoFit/>
          </a:bodyPr>
          <a:lstStyle/>
          <a:p>
            <a:r>
              <a:rPr lang="en-GB" sz="3600" b="1" dirty="0"/>
              <a:t>The Battle of Thermopylae </a:t>
            </a:r>
            <a:r>
              <a:rPr lang="en-GB" sz="2400" b="1" dirty="0"/>
              <a:t>7.207-234</a:t>
            </a:r>
            <a:endParaRPr lang="en-GB" sz="3600" b="1" dirty="0"/>
          </a:p>
        </p:txBody>
      </p:sp>
      <p:pic>
        <p:nvPicPr>
          <p:cNvPr id="8" name="Picture 7">
            <a:hlinkClick r:id="rId3"/>
            <a:extLst>
              <a:ext uri="{FF2B5EF4-FFF2-40B4-BE49-F238E27FC236}">
                <a16:creationId xmlns:a16="http://schemas.microsoft.com/office/drawing/2014/main" id="{974DC277-4930-4D2D-9C0E-8491F9FF3667}"/>
              </a:ext>
            </a:extLst>
          </p:cNvPr>
          <p:cNvPicPr>
            <a:picLocks noChangeAspect="1"/>
          </p:cNvPicPr>
          <p:nvPr/>
        </p:nvPicPr>
        <p:blipFill>
          <a:blip r:embed="rId4"/>
          <a:stretch>
            <a:fillRect/>
          </a:stretch>
        </p:blipFill>
        <p:spPr>
          <a:xfrm>
            <a:off x="8227060" y="4632960"/>
            <a:ext cx="3955627" cy="2225040"/>
          </a:xfrm>
          <a:prstGeom prst="rect">
            <a:avLst/>
          </a:prstGeom>
        </p:spPr>
      </p:pic>
      <p:pic>
        <p:nvPicPr>
          <p:cNvPr id="12" name="Picture 11">
            <a:hlinkClick r:id="rId3"/>
            <a:extLst>
              <a:ext uri="{FF2B5EF4-FFF2-40B4-BE49-F238E27FC236}">
                <a16:creationId xmlns:a16="http://schemas.microsoft.com/office/drawing/2014/main" id="{602C8696-B0CF-4DB0-A902-A02C4ABA1B86}"/>
              </a:ext>
            </a:extLst>
          </p:cNvPr>
          <p:cNvPicPr>
            <a:picLocks noChangeAspect="1"/>
          </p:cNvPicPr>
          <p:nvPr/>
        </p:nvPicPr>
        <p:blipFill>
          <a:blip r:embed="rId5"/>
          <a:stretch>
            <a:fillRect/>
          </a:stretch>
        </p:blipFill>
        <p:spPr>
          <a:xfrm>
            <a:off x="-1" y="4632960"/>
            <a:ext cx="3955627" cy="2225040"/>
          </a:xfrm>
          <a:prstGeom prst="rect">
            <a:avLst/>
          </a:prstGeom>
        </p:spPr>
      </p:pic>
      <p:sp>
        <p:nvSpPr>
          <p:cNvPr id="13" name="Rectangle 12">
            <a:extLst>
              <a:ext uri="{FF2B5EF4-FFF2-40B4-BE49-F238E27FC236}">
                <a16:creationId xmlns:a16="http://schemas.microsoft.com/office/drawing/2014/main" id="{A9BBC86C-015E-44BB-B85C-A5425A7C6CDC}"/>
              </a:ext>
            </a:extLst>
          </p:cNvPr>
          <p:cNvSpPr/>
          <p:nvPr/>
        </p:nvSpPr>
        <p:spPr>
          <a:xfrm>
            <a:off x="1830335" y="956142"/>
            <a:ext cx="8959952" cy="1508105"/>
          </a:xfrm>
          <a:prstGeom prst="rect">
            <a:avLst/>
          </a:prstGeom>
          <a:noFill/>
        </p:spPr>
        <p:txBody>
          <a:bodyPr wrap="none" lIns="91440" tIns="45720" rIns="91440" bIns="45720">
            <a:spAutoFit/>
          </a:bodyPr>
          <a:lstStyle/>
          <a:p>
            <a:pPr algn="ctr"/>
            <a:r>
              <a:rPr lang="en-US" sz="4400" b="1" i="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Four thousand here from Pelops’ land</a:t>
            </a:r>
          </a:p>
          <a:p>
            <a:pPr algn="ctr"/>
            <a:r>
              <a:rPr lang="en-US" sz="4400" b="1"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Against three million once did stand</a:t>
            </a:r>
            <a:r>
              <a:rPr lang="en-US" sz="4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endParaRPr lang="en-US" sz="4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7" name="Rectangle 16">
            <a:extLst>
              <a:ext uri="{FF2B5EF4-FFF2-40B4-BE49-F238E27FC236}">
                <a16:creationId xmlns:a16="http://schemas.microsoft.com/office/drawing/2014/main" id="{8E2B89E1-4428-4024-B6CE-762C9B36B35B}"/>
              </a:ext>
            </a:extLst>
          </p:cNvPr>
          <p:cNvSpPr/>
          <p:nvPr/>
        </p:nvSpPr>
        <p:spPr>
          <a:xfrm>
            <a:off x="4689225" y="4054892"/>
            <a:ext cx="3242170" cy="1815882"/>
          </a:xfrm>
          <a:prstGeom prst="rect">
            <a:avLst/>
          </a:prstGeom>
          <a:noFill/>
        </p:spPr>
        <p:txBody>
          <a:bodyPr wrap="none" lIns="91440" tIns="45720" rIns="91440" bIns="45720">
            <a:spAutoFit/>
          </a:bodyPr>
          <a:lstStyle/>
          <a:p>
            <a:pPr algn="ctr"/>
            <a:r>
              <a:rPr lang="en-US" sz="2800" b="1" i="1" cap="none" spc="0" dirty="0">
                <a:ln w="0"/>
                <a:solidFill>
                  <a:schemeClr val="accent1">
                    <a:lumMod val="75000"/>
                  </a:schemeClr>
                </a:solidFill>
                <a:effectLst>
                  <a:reflection blurRad="6350" stA="53000" endA="300" endPos="35500" dir="5400000" sy="-90000" algn="bl" rotWithShape="0"/>
                </a:effectLst>
              </a:rPr>
              <a:t>Here lies </a:t>
            </a:r>
            <a:r>
              <a:rPr lang="en-US" sz="2800" b="1" i="1" cap="none" spc="0" dirty="0" err="1">
                <a:ln w="0"/>
                <a:solidFill>
                  <a:schemeClr val="accent1">
                    <a:lumMod val="75000"/>
                  </a:schemeClr>
                </a:solidFill>
                <a:effectLst>
                  <a:reflection blurRad="6350" stA="53000" endA="300" endPos="35500" dir="5400000" sy="-90000" algn="bl" rotWithShape="0"/>
                </a:effectLst>
              </a:rPr>
              <a:t>Megistias</a:t>
            </a:r>
            <a:r>
              <a:rPr lang="en-US" sz="2800" b="1" i="1" cap="none" spc="0" dirty="0">
                <a:ln w="0"/>
                <a:solidFill>
                  <a:schemeClr val="accent1">
                    <a:lumMod val="75000"/>
                  </a:schemeClr>
                </a:solidFill>
                <a:effectLst>
                  <a:reflection blurRad="6350" stA="53000" endA="300" endPos="35500" dir="5400000" sy="-90000" algn="bl" rotWithShape="0"/>
                </a:effectLst>
              </a:rPr>
              <a:t>. </a:t>
            </a:r>
          </a:p>
          <a:p>
            <a:pPr algn="ctr"/>
            <a:r>
              <a:rPr lang="en-US" sz="2800" b="1" i="1" cap="none" spc="0" dirty="0">
                <a:ln w="0"/>
                <a:solidFill>
                  <a:schemeClr val="accent1">
                    <a:lumMod val="75000"/>
                  </a:schemeClr>
                </a:solidFill>
                <a:effectLst>
                  <a:reflection blurRad="6350" stA="53000" endA="300" endPos="35500" dir="5400000" sy="-90000" algn="bl" rotWithShape="0"/>
                </a:effectLst>
              </a:rPr>
              <a:t>He scorned to save </a:t>
            </a:r>
          </a:p>
          <a:p>
            <a:pPr algn="ctr"/>
            <a:r>
              <a:rPr lang="en-US" sz="2800" b="1" i="1" cap="none" spc="0" dirty="0">
                <a:ln w="0"/>
                <a:solidFill>
                  <a:schemeClr val="accent1">
                    <a:lumMod val="75000"/>
                  </a:schemeClr>
                </a:solidFill>
                <a:effectLst>
                  <a:reflection blurRad="6350" stA="53000" endA="300" endPos="35500" dir="5400000" sy="-90000" algn="bl" rotWithShape="0"/>
                </a:effectLst>
              </a:rPr>
              <a:t>Himself, but shared </a:t>
            </a:r>
          </a:p>
          <a:p>
            <a:pPr algn="ctr"/>
            <a:r>
              <a:rPr lang="en-US" sz="2800" b="1" i="1" dirty="0">
                <a:ln w="0"/>
                <a:solidFill>
                  <a:schemeClr val="accent1">
                    <a:lumMod val="75000"/>
                  </a:schemeClr>
                </a:solidFill>
                <a:effectLst>
                  <a:reflection blurRad="6350" stA="53000" endA="300" endPos="35500" dir="5400000" sy="-90000" algn="bl" rotWithShape="0"/>
                </a:effectLst>
              </a:rPr>
              <a:t>T</a:t>
            </a:r>
            <a:r>
              <a:rPr lang="en-US" sz="2800" b="1" i="1" cap="none" spc="0" dirty="0">
                <a:ln w="0"/>
                <a:solidFill>
                  <a:schemeClr val="accent1">
                    <a:lumMod val="75000"/>
                  </a:schemeClr>
                </a:solidFill>
                <a:effectLst>
                  <a:reflection blurRad="6350" stA="53000" endA="300" endPos="35500" dir="5400000" sy="-90000" algn="bl" rotWithShape="0"/>
                </a:effectLst>
              </a:rPr>
              <a:t>he Spartans’ grave.</a:t>
            </a:r>
            <a:endParaRPr lang="en-US" sz="3200" b="1" cap="none" spc="0" dirty="0">
              <a:ln w="0"/>
              <a:solidFill>
                <a:schemeClr val="accent1">
                  <a:lumMod val="75000"/>
                </a:schemeClr>
              </a:solidFill>
              <a:effectLst>
                <a:reflection blurRad="6350" stA="53000" endA="300" endPos="35500" dir="5400000" sy="-90000" algn="bl" rotWithShape="0"/>
              </a:effectLst>
            </a:endParaRPr>
          </a:p>
        </p:txBody>
      </p:sp>
      <p:sp>
        <p:nvSpPr>
          <p:cNvPr id="15" name="Rectangle 14">
            <a:extLst>
              <a:ext uri="{FF2B5EF4-FFF2-40B4-BE49-F238E27FC236}">
                <a16:creationId xmlns:a16="http://schemas.microsoft.com/office/drawing/2014/main" id="{4D9FA251-089E-41AA-BE01-502D85FBF215}"/>
              </a:ext>
            </a:extLst>
          </p:cNvPr>
          <p:cNvSpPr/>
          <p:nvPr/>
        </p:nvSpPr>
        <p:spPr>
          <a:xfrm>
            <a:off x="2478204" y="2516009"/>
            <a:ext cx="7664213" cy="1538883"/>
          </a:xfrm>
          <a:prstGeom prst="rect">
            <a:avLst/>
          </a:prstGeom>
          <a:noFill/>
        </p:spPr>
        <p:txBody>
          <a:bodyPr wrap="none" lIns="91440" tIns="45720" rIns="91440" bIns="45720">
            <a:spAutoFit/>
          </a:bodyPr>
          <a:lstStyle/>
          <a:p>
            <a:pPr algn="ctr"/>
            <a:r>
              <a:rPr lang="en-US" sz="3600" b="1" i="1" cap="none" spc="0" dirty="0">
                <a:ln w="0"/>
                <a:solidFill>
                  <a:schemeClr val="accent1">
                    <a:lumMod val="75000"/>
                  </a:schemeClr>
                </a:solidFill>
                <a:effectLst>
                  <a:reflection blurRad="6350" stA="53000" endA="300" endPos="35500" dir="5400000" sy="-90000" algn="bl" rotWithShape="0"/>
                </a:effectLst>
              </a:rPr>
              <a:t>Go tell the Spartans, you who read,</a:t>
            </a:r>
          </a:p>
          <a:p>
            <a:pPr algn="ctr"/>
            <a:r>
              <a:rPr lang="en-US" sz="3600" b="1" i="1" dirty="0">
                <a:ln w="0"/>
                <a:solidFill>
                  <a:schemeClr val="accent1">
                    <a:lumMod val="75000"/>
                  </a:schemeClr>
                </a:solidFill>
                <a:effectLst>
                  <a:reflection blurRad="6350" stA="53000" endA="300" endPos="35500" dir="5400000" sy="-90000" algn="bl" rotWithShape="0"/>
                </a:effectLst>
              </a:rPr>
              <a:t>We took their orders and here lie dead</a:t>
            </a:r>
            <a:r>
              <a:rPr lang="en-US" sz="4000" b="1" dirty="0">
                <a:ln w="0"/>
                <a:solidFill>
                  <a:schemeClr val="accent1">
                    <a:lumMod val="75000"/>
                  </a:schemeClr>
                </a:solidFill>
                <a:effectLst>
                  <a:reflection blurRad="6350" stA="53000" endA="300" endPos="35500" dir="5400000" sy="-90000" algn="bl" rotWithShape="0"/>
                </a:effectLst>
              </a:rPr>
              <a:t>.</a:t>
            </a:r>
          </a:p>
          <a:p>
            <a:pPr algn="ctr"/>
            <a:r>
              <a:rPr lang="en-US" b="1" cap="none" spc="0" dirty="0">
                <a:ln w="0"/>
                <a:solidFill>
                  <a:schemeClr val="accent1">
                    <a:lumMod val="75000"/>
                  </a:schemeClr>
                </a:solidFill>
                <a:effectLst>
                  <a:reflection blurRad="6350" stA="53000" endA="300" endPos="35500" dir="5400000" sy="-90000" algn="bl" rotWithShape="0"/>
                </a:effectLst>
              </a:rPr>
              <a:t>Simonides</a:t>
            </a:r>
          </a:p>
        </p:txBody>
      </p:sp>
      <p:sp>
        <p:nvSpPr>
          <p:cNvPr id="10" name="TextBox 9">
            <a:extLst>
              <a:ext uri="{FF2B5EF4-FFF2-40B4-BE49-F238E27FC236}">
                <a16:creationId xmlns:a16="http://schemas.microsoft.com/office/drawing/2014/main" id="{B4EFC4DB-AC65-4275-9D2C-62DF7C3813D2}"/>
              </a:ext>
            </a:extLst>
          </p:cNvPr>
          <p:cNvSpPr txBox="1"/>
          <p:nvPr/>
        </p:nvSpPr>
        <p:spPr>
          <a:xfrm>
            <a:off x="3498582" y="6358776"/>
            <a:ext cx="6162040" cy="369332"/>
          </a:xfrm>
          <a:prstGeom prst="rect">
            <a:avLst/>
          </a:prstGeom>
          <a:noFill/>
        </p:spPr>
        <p:txBody>
          <a:bodyPr wrap="square">
            <a:spAutoFit/>
          </a:bodyPr>
          <a:lstStyle/>
          <a:p>
            <a:r>
              <a:rPr lang="en-GB" dirty="0">
                <a:solidFill>
                  <a:schemeClr val="bg1"/>
                </a:solidFill>
                <a:hlinkClick r:id="rId3">
                  <a:extLst>
                    <a:ext uri="{A12FA001-AC4F-418D-AE19-62706E023703}">
                      <ahyp:hlinkClr xmlns:ahyp="http://schemas.microsoft.com/office/drawing/2018/hyperlinkcolor" val="tx"/>
                    </a:ext>
                  </a:extLst>
                </a:hlinkClick>
              </a:rPr>
              <a:t>Decisive Battles, Presented by Matthew Settle </a:t>
            </a:r>
            <a:r>
              <a:rPr lang="en-GB" dirty="0">
                <a:solidFill>
                  <a:schemeClr val="bg1"/>
                </a:solidFill>
              </a:rPr>
              <a:t>(22 minutes)</a:t>
            </a:r>
          </a:p>
        </p:txBody>
      </p:sp>
    </p:spTree>
    <p:extLst>
      <p:ext uri="{BB962C8B-B14F-4D97-AF65-F5344CB8AC3E}">
        <p14:creationId xmlns:p14="http://schemas.microsoft.com/office/powerpoint/2010/main" val="102696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700"/>
                                  </p:stCondLst>
                                  <p:childTnLst>
                                    <p:set>
                                      <p:cBhvr>
                                        <p:cTn id="6" dur="1" fill="hold">
                                          <p:stCondLst>
                                            <p:cond delay="0"/>
                                          </p:stCondLst>
                                        </p:cTn>
                                        <p:tgtEl>
                                          <p:spTgt spid="13"/>
                                        </p:tgtEl>
                                        <p:attrNameLst>
                                          <p:attrName>style.visibility</p:attrName>
                                        </p:attrNameLst>
                                      </p:cBhvr>
                                      <p:to>
                                        <p:strVal val="visible"/>
                                      </p:to>
                                    </p:set>
                                    <p:anim calcmode="lin" valueType="num">
                                      <p:cBhvr>
                                        <p:cTn id="7" dur="12500" fill="hold"/>
                                        <p:tgtEl>
                                          <p:spTgt spid="13"/>
                                        </p:tgtEl>
                                        <p:attrNameLst>
                                          <p:attrName>ppt_x</p:attrName>
                                        </p:attrNameLst>
                                      </p:cBhvr>
                                      <p:tavLst>
                                        <p:tav tm="0">
                                          <p:val>
                                            <p:strVal val="#ppt_x"/>
                                          </p:val>
                                        </p:tav>
                                        <p:tav tm="100000">
                                          <p:val>
                                            <p:strVal val="#ppt_x"/>
                                          </p:val>
                                        </p:tav>
                                      </p:tavLst>
                                    </p:anim>
                                    <p:anim calcmode="lin" valueType="num">
                                      <p:cBhvr>
                                        <p:cTn id="8" dur="12500" fill="hold"/>
                                        <p:tgtEl>
                                          <p:spTgt spid="13"/>
                                        </p:tgtEl>
                                        <p:attrNameLst>
                                          <p:attrName>ppt_y</p:attrName>
                                        </p:attrNameLst>
                                      </p:cBhvr>
                                      <p:tavLst>
                                        <p:tav tm="0">
                                          <p:val>
                                            <p:strVal val="#ppt_y+1"/>
                                          </p:val>
                                        </p:tav>
                                        <p:tav tm="100000">
                                          <p:val>
                                            <p:strVal val="#ppt_y-1"/>
                                          </p:val>
                                        </p:tav>
                                      </p:tavLst>
                                    </p:anim>
                                  </p:childTnLst>
                                </p:cTn>
                              </p:par>
                              <p:par>
                                <p:cTn id="9" presetID="28" presetClass="entr" presetSubtype="0" fill="hold" grpId="0" nodeType="withEffect">
                                  <p:stCondLst>
                                    <p:cond delay="30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2200" fill="hold"/>
                                        <p:tgtEl>
                                          <p:spTgt spid="15"/>
                                        </p:tgtEl>
                                        <p:attrNameLst>
                                          <p:attrName>ppt_x</p:attrName>
                                        </p:attrNameLst>
                                      </p:cBhvr>
                                      <p:tavLst>
                                        <p:tav tm="0">
                                          <p:val>
                                            <p:strVal val="#ppt_x"/>
                                          </p:val>
                                        </p:tav>
                                        <p:tav tm="100000">
                                          <p:val>
                                            <p:strVal val="#ppt_x"/>
                                          </p:val>
                                        </p:tav>
                                      </p:tavLst>
                                    </p:anim>
                                    <p:anim calcmode="lin" valueType="num">
                                      <p:cBhvr>
                                        <p:cTn id="12" dur="12200" fill="hold"/>
                                        <p:tgtEl>
                                          <p:spTgt spid="15"/>
                                        </p:tgtEl>
                                        <p:attrNameLst>
                                          <p:attrName>ppt_y</p:attrName>
                                        </p:attrNameLst>
                                      </p:cBhvr>
                                      <p:tavLst>
                                        <p:tav tm="0">
                                          <p:val>
                                            <p:strVal val="#ppt_y+1"/>
                                          </p:val>
                                        </p:tav>
                                        <p:tav tm="100000">
                                          <p:val>
                                            <p:strVal val="#ppt_y-1"/>
                                          </p:val>
                                        </p:tav>
                                      </p:tavLst>
                                    </p:anim>
                                  </p:childTnLst>
                                </p:cTn>
                              </p:par>
                              <p:par>
                                <p:cTn id="13" presetID="28" presetClass="entr" presetSubtype="0" fill="hold" grpId="0" nodeType="withEffect">
                                  <p:stCondLst>
                                    <p:cond delay="640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300" fill="hold"/>
                                        <p:tgtEl>
                                          <p:spTgt spid="17"/>
                                        </p:tgtEl>
                                        <p:attrNameLst>
                                          <p:attrName>ppt_x</p:attrName>
                                        </p:attrNameLst>
                                      </p:cBhvr>
                                      <p:tavLst>
                                        <p:tav tm="0">
                                          <p:val>
                                            <p:strVal val="#ppt_x"/>
                                          </p:val>
                                        </p:tav>
                                        <p:tav tm="100000">
                                          <p:val>
                                            <p:strVal val="#ppt_x"/>
                                          </p:val>
                                        </p:tav>
                                      </p:tavLst>
                                    </p:anim>
                                    <p:anim calcmode="lin" valueType="num">
                                      <p:cBhvr>
                                        <p:cTn id="16" dur="10300" fill="hold"/>
                                        <p:tgtEl>
                                          <p:spTgt spid="17"/>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Pronounce MOLON LABE (ΜOΛΩΝ ΛΑΒΕ | Μολὼν λαβέ) - YouTube">
            <a:extLst>
              <a:ext uri="{FF2B5EF4-FFF2-40B4-BE49-F238E27FC236}">
                <a16:creationId xmlns:a16="http://schemas.microsoft.com/office/drawing/2014/main" id="{88581A42-7E66-42C3-816C-B180A13C3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6" y="-76226"/>
            <a:ext cx="12327513" cy="69342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D3FEBF47-066E-48D7-A144-C148BDAC5292}"/>
              </a:ext>
            </a:extLst>
          </p:cNvPr>
          <p:cNvSpPr>
            <a:spLocks noChangeArrowheads="1"/>
          </p:cNvSpPr>
          <p:nvPr/>
        </p:nvSpPr>
        <p:spPr bwMode="auto">
          <a:xfrm>
            <a:off x="235044" y="130317"/>
            <a:ext cx="11721911" cy="694406"/>
          </a:xfrm>
          <a:prstGeom prst="rect">
            <a:avLst/>
          </a:prstGeom>
          <a:noFill/>
          <a:ln>
            <a:noFill/>
          </a:ln>
          <a:effectLst/>
        </p:spPr>
        <p:txBody>
          <a:bodyPr vert="horz" wrap="none" lIns="253920" tIns="31740" rIns="0" bIns="1587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457200" marR="0" lvl="1" indent="-45720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bg1"/>
                </a:solidFill>
                <a:effectLst/>
                <a:latin typeface="+mn-lt"/>
                <a:cs typeface="Arial" panose="020B0604020202020204" pitchFamily="34" charset="0"/>
              </a:rPr>
              <a:t>When Xerxes wrote again, ‘Hand over your arms,’ he wrote in reply, ‘Come and take them.’</a:t>
            </a:r>
          </a:p>
        </p:txBody>
      </p:sp>
      <p:sp>
        <p:nvSpPr>
          <p:cNvPr id="7" name="TextBox 6">
            <a:extLst>
              <a:ext uri="{FF2B5EF4-FFF2-40B4-BE49-F238E27FC236}">
                <a16:creationId xmlns:a16="http://schemas.microsoft.com/office/drawing/2014/main" id="{7E0DFB4C-2172-4D48-A96D-66F327442B18}"/>
              </a:ext>
            </a:extLst>
          </p:cNvPr>
          <p:cNvSpPr txBox="1"/>
          <p:nvPr/>
        </p:nvSpPr>
        <p:spPr>
          <a:xfrm>
            <a:off x="326485" y="6260088"/>
            <a:ext cx="11721910" cy="369332"/>
          </a:xfrm>
          <a:prstGeom prst="rect">
            <a:avLst/>
          </a:prstGeom>
          <a:noFill/>
        </p:spPr>
        <p:txBody>
          <a:bodyPr wrap="square">
            <a:spAutoFit/>
          </a:bodyPr>
          <a:lstStyle/>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mn-lt"/>
                <a:cs typeface="Arial" panose="020B0604020202020204" pitchFamily="34" charset="0"/>
              </a:rPr>
              <a:t>Plutarch records the exchange in a collection of sayings by Leonidas before the Battle of Thermopylae </a:t>
            </a:r>
            <a:r>
              <a:rPr kumimoji="0" lang="en-US" altLang="en-US" b="0" i="0" u="none" strike="noStrike" cap="none" normalizeH="0" baseline="0" dirty="0">
                <a:ln>
                  <a:noFill/>
                </a:ln>
                <a:solidFill>
                  <a:schemeClr val="bg1"/>
                </a:solidFill>
                <a:effectLst/>
                <a:latin typeface="+mn-lt"/>
                <a:cs typeface="Arial" panose="020B0604020202020204" pitchFamily="34" charset="0"/>
              </a:rPr>
              <a:t>( 51.2–15).</a:t>
            </a:r>
            <a:endParaRPr kumimoji="0" lang="en-US" altLang="en-US" b="0" i="0" u="none" strike="noStrike" cap="none" normalizeH="0" baseline="0" dirty="0">
              <a:ln>
                <a:noFill/>
              </a:ln>
              <a:solidFill>
                <a:schemeClr val="bg1"/>
              </a:solidFill>
              <a:effectLst/>
              <a:latin typeface="+mn-lt"/>
            </a:endParaRPr>
          </a:p>
        </p:txBody>
      </p:sp>
      <p:pic>
        <p:nvPicPr>
          <p:cNvPr id="3" name="Picture 2">
            <a:extLst>
              <a:ext uri="{FF2B5EF4-FFF2-40B4-BE49-F238E27FC236}">
                <a16:creationId xmlns:a16="http://schemas.microsoft.com/office/drawing/2014/main" id="{4C8D10EA-DEF2-4754-8C58-DF4681AB980E}"/>
              </a:ext>
            </a:extLst>
          </p:cNvPr>
          <p:cNvPicPr>
            <a:picLocks noChangeAspect="1"/>
          </p:cNvPicPr>
          <p:nvPr/>
        </p:nvPicPr>
        <p:blipFill rotWithShape="1">
          <a:blip r:embed="rId3"/>
          <a:srcRect l="34583" t="20741" r="31500" b="16593"/>
          <a:stretch/>
        </p:blipFill>
        <p:spPr>
          <a:xfrm>
            <a:off x="-6316" y="4003040"/>
            <a:ext cx="2104432" cy="2187161"/>
          </a:xfrm>
          <a:prstGeom prst="rect">
            <a:avLst/>
          </a:prstGeom>
        </p:spPr>
      </p:pic>
      <p:sp>
        <p:nvSpPr>
          <p:cNvPr id="5" name="TextBox 4">
            <a:extLst>
              <a:ext uri="{FF2B5EF4-FFF2-40B4-BE49-F238E27FC236}">
                <a16:creationId xmlns:a16="http://schemas.microsoft.com/office/drawing/2014/main" id="{27D7BAC2-5DC8-4D54-B22E-82634C9BAA7F}"/>
              </a:ext>
            </a:extLst>
          </p:cNvPr>
          <p:cNvSpPr txBox="1"/>
          <p:nvPr/>
        </p:nvSpPr>
        <p:spPr>
          <a:xfrm>
            <a:off x="0" y="5255648"/>
            <a:ext cx="3881120" cy="646331"/>
          </a:xfrm>
          <a:prstGeom prst="rect">
            <a:avLst/>
          </a:prstGeom>
          <a:solidFill>
            <a:schemeClr val="tx1"/>
          </a:solidFill>
        </p:spPr>
        <p:txBody>
          <a:bodyPr wrap="square" rtlCol="0">
            <a:spAutoFit/>
          </a:bodyPr>
          <a:lstStyle/>
          <a:p>
            <a:r>
              <a:rPr lang="en-GB" dirty="0">
                <a:solidFill>
                  <a:schemeClr val="bg1"/>
                </a:solidFill>
              </a:rPr>
              <a:t>Herodotus records </a:t>
            </a:r>
            <a:r>
              <a:rPr lang="en-GB" dirty="0" err="1">
                <a:solidFill>
                  <a:schemeClr val="bg1"/>
                </a:solidFill>
              </a:rPr>
              <a:t>Dieneces</a:t>
            </a:r>
            <a:r>
              <a:rPr lang="en-GB" dirty="0">
                <a:solidFill>
                  <a:schemeClr val="bg1"/>
                </a:solidFill>
              </a:rPr>
              <a:t>’ witticism </a:t>
            </a:r>
          </a:p>
          <a:p>
            <a:r>
              <a:rPr lang="en-GB" dirty="0">
                <a:solidFill>
                  <a:schemeClr val="bg1"/>
                </a:solidFill>
              </a:rPr>
              <a:t>and award for bravery. 7.226.</a:t>
            </a:r>
          </a:p>
        </p:txBody>
      </p:sp>
      <p:sp>
        <p:nvSpPr>
          <p:cNvPr id="6" name="TextBox 5">
            <a:extLst>
              <a:ext uri="{FF2B5EF4-FFF2-40B4-BE49-F238E27FC236}">
                <a16:creationId xmlns:a16="http://schemas.microsoft.com/office/drawing/2014/main" id="{3327D6FB-E631-4FA8-BAAC-70A2B6C1923A}"/>
              </a:ext>
            </a:extLst>
          </p:cNvPr>
          <p:cNvSpPr txBox="1"/>
          <p:nvPr/>
        </p:nvSpPr>
        <p:spPr>
          <a:xfrm>
            <a:off x="0" y="2494138"/>
            <a:ext cx="1625600" cy="1600438"/>
          </a:xfrm>
          <a:prstGeom prst="rect">
            <a:avLst/>
          </a:prstGeom>
          <a:solidFill>
            <a:schemeClr val="accent4">
              <a:lumMod val="20000"/>
              <a:lumOff val="80000"/>
              <a:alpha val="65000"/>
            </a:schemeClr>
          </a:solidFill>
        </p:spPr>
        <p:txBody>
          <a:bodyPr wrap="square" rtlCol="0">
            <a:spAutoFit/>
          </a:bodyPr>
          <a:lstStyle/>
          <a:p>
            <a:r>
              <a:rPr lang="en-GB" sz="1400" dirty="0"/>
              <a:t>Demaratus in his various interviews with Xerxes feeds the Spartan myth, e.g. the combing of their hair before battle. 7.209</a:t>
            </a:r>
          </a:p>
        </p:txBody>
      </p:sp>
    </p:spTree>
    <p:extLst>
      <p:ext uri="{BB962C8B-B14F-4D97-AF65-F5344CB8AC3E}">
        <p14:creationId xmlns:p14="http://schemas.microsoft.com/office/powerpoint/2010/main" val="114328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6E1E2E-8680-4FC8-BBF7-45D717A03679}"/>
              </a:ext>
            </a:extLst>
          </p:cNvPr>
          <p:cNvSpPr txBox="1"/>
          <p:nvPr/>
        </p:nvSpPr>
        <p:spPr>
          <a:xfrm>
            <a:off x="7233922" y="0"/>
            <a:ext cx="2926080" cy="707886"/>
          </a:xfrm>
          <a:prstGeom prst="rect">
            <a:avLst/>
          </a:prstGeom>
          <a:noFill/>
        </p:spPr>
        <p:txBody>
          <a:bodyPr wrap="square" rtlCol="0">
            <a:spAutoFit/>
          </a:bodyPr>
          <a:lstStyle/>
          <a:p>
            <a:r>
              <a:rPr lang="en-GB" sz="4000" b="1" dirty="0"/>
              <a:t>LEONIDAS</a:t>
            </a:r>
          </a:p>
        </p:txBody>
      </p:sp>
      <p:pic>
        <p:nvPicPr>
          <p:cNvPr id="4" name="Picture 3">
            <a:extLst>
              <a:ext uri="{FF2B5EF4-FFF2-40B4-BE49-F238E27FC236}">
                <a16:creationId xmlns:a16="http://schemas.microsoft.com/office/drawing/2014/main" id="{C5B3278E-3075-456E-A676-93ABE8C24718}"/>
              </a:ext>
            </a:extLst>
          </p:cNvPr>
          <p:cNvPicPr>
            <a:picLocks noChangeAspect="1"/>
          </p:cNvPicPr>
          <p:nvPr/>
        </p:nvPicPr>
        <p:blipFill rotWithShape="1">
          <a:blip r:embed="rId2"/>
          <a:srcRect l="31000" t="31852" r="49416" b="22074"/>
          <a:stretch/>
        </p:blipFill>
        <p:spPr>
          <a:xfrm>
            <a:off x="0" y="0"/>
            <a:ext cx="5182090" cy="6858000"/>
          </a:xfrm>
          <a:prstGeom prst="rect">
            <a:avLst/>
          </a:prstGeom>
        </p:spPr>
      </p:pic>
      <p:sp>
        <p:nvSpPr>
          <p:cNvPr id="3" name="TextBox 2">
            <a:extLst>
              <a:ext uri="{FF2B5EF4-FFF2-40B4-BE49-F238E27FC236}">
                <a16:creationId xmlns:a16="http://schemas.microsoft.com/office/drawing/2014/main" id="{10EC2121-521F-4DEF-BEB4-B30715CEB8B3}"/>
              </a:ext>
            </a:extLst>
          </p:cNvPr>
          <p:cNvSpPr txBox="1"/>
          <p:nvPr/>
        </p:nvSpPr>
        <p:spPr>
          <a:xfrm>
            <a:off x="3992878" y="3813343"/>
            <a:ext cx="3664581" cy="369332"/>
          </a:xfrm>
          <a:prstGeom prst="rect">
            <a:avLst/>
          </a:prstGeom>
          <a:solidFill>
            <a:schemeClr val="accent4">
              <a:lumMod val="40000"/>
              <a:lumOff val="60000"/>
            </a:schemeClr>
          </a:solidFill>
        </p:spPr>
        <p:txBody>
          <a:bodyPr wrap="square" rtlCol="0">
            <a:spAutoFit/>
          </a:bodyPr>
          <a:lstStyle/>
          <a:p>
            <a:pPr algn="ctr"/>
            <a:r>
              <a:rPr lang="en-GB" sz="1400" dirty="0"/>
              <a:t>c.f. </a:t>
            </a:r>
            <a:r>
              <a:rPr lang="en-GB" b="1" dirty="0" err="1"/>
              <a:t>Pytheas</a:t>
            </a:r>
            <a:r>
              <a:rPr lang="en-GB" dirty="0"/>
              <a:t> honoured 7.181 </a:t>
            </a:r>
          </a:p>
        </p:txBody>
      </p:sp>
      <p:pic>
        <p:nvPicPr>
          <p:cNvPr id="2050" name="Picture 2" descr="Battle of Thermopylae | NEH-Edsitement">
            <a:extLst>
              <a:ext uri="{FF2B5EF4-FFF2-40B4-BE49-F238E27FC236}">
                <a16:creationId xmlns:a16="http://schemas.microsoft.com/office/drawing/2014/main" id="{49C38F51-A841-43E0-A341-366A3E249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7463" y="3742565"/>
            <a:ext cx="4534537" cy="31439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B7AA2B5-3B5F-4F02-8347-744C41681DCF}"/>
              </a:ext>
            </a:extLst>
          </p:cNvPr>
          <p:cNvSpPr txBox="1"/>
          <p:nvPr/>
        </p:nvSpPr>
        <p:spPr>
          <a:xfrm>
            <a:off x="5182090" y="693877"/>
            <a:ext cx="7009910" cy="830997"/>
          </a:xfrm>
          <a:prstGeom prst="rect">
            <a:avLst/>
          </a:prstGeom>
          <a:noFill/>
        </p:spPr>
        <p:txBody>
          <a:bodyPr wrap="square" rtlCol="0">
            <a:spAutoFit/>
          </a:bodyPr>
          <a:lstStyle/>
          <a:p>
            <a:r>
              <a:rPr lang="en-GB" sz="1600" i="1" dirty="0"/>
              <a:t>Xerxes went over the battlefield to see the bodies, and having been told that Leonidas was king of Sparta and commander of the Spartan force, ordered his head to be cut off and fixed on a stake. </a:t>
            </a:r>
            <a:r>
              <a:rPr lang="en-GB" sz="1600" dirty="0"/>
              <a:t>7.238</a:t>
            </a:r>
            <a:endParaRPr lang="en-GB" sz="1600" i="1" dirty="0"/>
          </a:p>
        </p:txBody>
      </p:sp>
      <p:sp>
        <p:nvSpPr>
          <p:cNvPr id="9" name="TextBox 8">
            <a:extLst>
              <a:ext uri="{FF2B5EF4-FFF2-40B4-BE49-F238E27FC236}">
                <a16:creationId xmlns:a16="http://schemas.microsoft.com/office/drawing/2014/main" id="{0AAC1BC2-61B2-406B-BEA7-E70BFE71F0D4}"/>
              </a:ext>
            </a:extLst>
          </p:cNvPr>
          <p:cNvSpPr txBox="1"/>
          <p:nvPr/>
        </p:nvSpPr>
        <p:spPr>
          <a:xfrm>
            <a:off x="5182090" y="1479860"/>
            <a:ext cx="7009910" cy="1323439"/>
          </a:xfrm>
          <a:prstGeom prst="rect">
            <a:avLst/>
          </a:prstGeom>
          <a:noFill/>
        </p:spPr>
        <p:txBody>
          <a:bodyPr wrap="square" rtlCol="0">
            <a:spAutoFit/>
          </a:bodyPr>
          <a:lstStyle/>
          <a:p>
            <a:r>
              <a:rPr lang="en-GB" sz="1600" i="1" dirty="0"/>
              <a:t>This is my opinion is the strongest evidence – though there is plenty more – that King Xerxes, while Leonidas was alive felt fiercer anger against him than against any other man; had this not been so, he would never have committed this outrage upon his body; for normally the Persians, more than any other nation I know of, honour men who distinguish themselves in war.’ </a:t>
            </a:r>
            <a:r>
              <a:rPr lang="en-GB" sz="1600" dirty="0"/>
              <a:t>7.238</a:t>
            </a:r>
            <a:endParaRPr lang="en-GB" sz="1600" i="1" dirty="0"/>
          </a:p>
        </p:txBody>
      </p:sp>
      <p:sp>
        <p:nvSpPr>
          <p:cNvPr id="11" name="TextBox 10">
            <a:extLst>
              <a:ext uri="{FF2B5EF4-FFF2-40B4-BE49-F238E27FC236}">
                <a16:creationId xmlns:a16="http://schemas.microsoft.com/office/drawing/2014/main" id="{E83B95EF-EF90-41A8-9BC1-0C5DBF63AEEC}"/>
              </a:ext>
            </a:extLst>
          </p:cNvPr>
          <p:cNvSpPr txBox="1"/>
          <p:nvPr/>
        </p:nvSpPr>
        <p:spPr>
          <a:xfrm>
            <a:off x="5182090" y="2836335"/>
            <a:ext cx="2475372" cy="954107"/>
          </a:xfrm>
          <a:prstGeom prst="rect">
            <a:avLst/>
          </a:prstGeom>
          <a:solidFill>
            <a:schemeClr val="accent5">
              <a:lumMod val="20000"/>
              <a:lumOff val="80000"/>
            </a:schemeClr>
          </a:solidFill>
        </p:spPr>
        <p:txBody>
          <a:bodyPr wrap="square">
            <a:spAutoFit/>
          </a:bodyPr>
          <a:lstStyle/>
          <a:p>
            <a:pPr algn="ctr"/>
            <a:r>
              <a:rPr lang="en-GB" sz="1400" b="0" i="0" dirty="0">
                <a:solidFill>
                  <a:srgbClr val="333333"/>
                </a:solidFill>
                <a:effectLst/>
                <a:latin typeface="Exchange"/>
              </a:rPr>
              <a:t>Plutarch in </a:t>
            </a:r>
            <a:r>
              <a:rPr lang="en-GB" sz="1400" b="0" i="1" dirty="0">
                <a:solidFill>
                  <a:srgbClr val="333333"/>
                </a:solidFill>
                <a:effectLst/>
                <a:latin typeface="Exchange"/>
              </a:rPr>
              <a:t>On the Malice of Herodotus </a:t>
            </a:r>
            <a:r>
              <a:rPr lang="en-GB" sz="1400" b="0" i="0" dirty="0">
                <a:solidFill>
                  <a:srgbClr val="333333"/>
                </a:solidFill>
                <a:effectLst/>
                <a:latin typeface="Exchange"/>
              </a:rPr>
              <a:t>denounces him as a </a:t>
            </a:r>
            <a:r>
              <a:rPr lang="en-GB" sz="1400" b="1" i="1" dirty="0" err="1">
                <a:solidFill>
                  <a:srgbClr val="333333"/>
                </a:solidFill>
                <a:effectLst/>
                <a:latin typeface="Exchange"/>
              </a:rPr>
              <a:t>philobarbaros</a:t>
            </a:r>
            <a:r>
              <a:rPr lang="en-GB" sz="1400" dirty="0">
                <a:solidFill>
                  <a:srgbClr val="333333"/>
                </a:solidFill>
                <a:latin typeface="Exchange"/>
              </a:rPr>
              <a:t>,</a:t>
            </a:r>
            <a:r>
              <a:rPr lang="en-GB" sz="1400" b="0" i="0" dirty="0">
                <a:solidFill>
                  <a:srgbClr val="333333"/>
                </a:solidFill>
                <a:effectLst/>
                <a:latin typeface="Exchange"/>
              </a:rPr>
              <a:t> a lover of barbarians. </a:t>
            </a:r>
            <a:endParaRPr lang="en-GB" sz="1400" dirty="0"/>
          </a:p>
        </p:txBody>
      </p:sp>
      <p:sp>
        <p:nvSpPr>
          <p:cNvPr id="8" name="TextBox 7">
            <a:extLst>
              <a:ext uri="{FF2B5EF4-FFF2-40B4-BE49-F238E27FC236}">
                <a16:creationId xmlns:a16="http://schemas.microsoft.com/office/drawing/2014/main" id="{66B1A5FA-0C22-4513-A623-9E24B9F4B1B9}"/>
              </a:ext>
            </a:extLst>
          </p:cNvPr>
          <p:cNvSpPr txBox="1"/>
          <p:nvPr/>
        </p:nvSpPr>
        <p:spPr>
          <a:xfrm>
            <a:off x="3992879" y="4180344"/>
            <a:ext cx="3664581" cy="2677656"/>
          </a:xfrm>
          <a:prstGeom prst="rect">
            <a:avLst/>
          </a:prstGeom>
          <a:solidFill>
            <a:schemeClr val="accent4">
              <a:lumMod val="20000"/>
              <a:lumOff val="80000"/>
            </a:schemeClr>
          </a:solidFill>
        </p:spPr>
        <p:txBody>
          <a:bodyPr wrap="square" rtlCol="0">
            <a:spAutoFit/>
          </a:bodyPr>
          <a:lstStyle/>
          <a:p>
            <a:r>
              <a:rPr lang="en-GB" sz="1400" i="1" dirty="0"/>
              <a:t>The trireme from Aegina gave the Persians some trouble. One of the soldiers on board – </a:t>
            </a:r>
            <a:r>
              <a:rPr lang="en-GB" sz="1400" i="1" dirty="0" err="1"/>
              <a:t>Pytheas</a:t>
            </a:r>
            <a:r>
              <a:rPr lang="en-GB" sz="1400" i="1" dirty="0"/>
              <a:t> – distinguished himself that day; for after the ship was taken, he continued to resist until he was cut to pieces. At last he fell, but as there was still breath in his body, the Persians did all they could to save the life of so brave a man, dressed hi wounds with myrrh and bound them up with linen bandages. On returning to their base, they exhibited their prisoner admiringly to everyone there, and treated him with much kindness.’ </a:t>
            </a:r>
            <a:r>
              <a:rPr lang="en-GB" sz="1400" dirty="0"/>
              <a:t>7.181 </a:t>
            </a:r>
          </a:p>
        </p:txBody>
      </p:sp>
      <p:sp>
        <p:nvSpPr>
          <p:cNvPr id="10" name="TextBox 9">
            <a:extLst>
              <a:ext uri="{FF2B5EF4-FFF2-40B4-BE49-F238E27FC236}">
                <a16:creationId xmlns:a16="http://schemas.microsoft.com/office/drawing/2014/main" id="{D532DB87-E9FE-4012-A76A-5B4E404FCD0D}"/>
              </a:ext>
            </a:extLst>
          </p:cNvPr>
          <p:cNvSpPr txBox="1"/>
          <p:nvPr/>
        </p:nvSpPr>
        <p:spPr>
          <a:xfrm rot="10800000" flipV="1">
            <a:off x="-2" y="0"/>
            <a:ext cx="5201925" cy="523220"/>
          </a:xfrm>
          <a:prstGeom prst="rect">
            <a:avLst/>
          </a:prstGeom>
          <a:solidFill>
            <a:srgbClr val="6DAAEC"/>
          </a:solidFill>
        </p:spPr>
        <p:txBody>
          <a:bodyPr wrap="square" rtlCol="0">
            <a:spAutoFit/>
          </a:bodyPr>
          <a:lstStyle/>
          <a:p>
            <a:pPr algn="ctr"/>
            <a:r>
              <a:rPr lang="en-GB" sz="1400" dirty="0"/>
              <a:t>The death of Leonidas was believed to have fulfilled the oracle quoted at 7.220, thereby saving Sparta from being sacked.</a:t>
            </a:r>
          </a:p>
        </p:txBody>
      </p:sp>
      <p:sp>
        <p:nvSpPr>
          <p:cNvPr id="12" name="TextBox 11">
            <a:extLst>
              <a:ext uri="{FF2B5EF4-FFF2-40B4-BE49-F238E27FC236}">
                <a16:creationId xmlns:a16="http://schemas.microsoft.com/office/drawing/2014/main" id="{55049254-86D2-4E41-9507-B7BB9B026CDE}"/>
              </a:ext>
            </a:extLst>
          </p:cNvPr>
          <p:cNvSpPr txBox="1"/>
          <p:nvPr/>
        </p:nvSpPr>
        <p:spPr>
          <a:xfrm rot="10800000" flipV="1">
            <a:off x="0" y="4611231"/>
            <a:ext cx="1940562" cy="2246769"/>
          </a:xfrm>
          <a:prstGeom prst="rect">
            <a:avLst/>
          </a:prstGeom>
          <a:solidFill>
            <a:srgbClr val="6DAAEC"/>
          </a:solidFill>
        </p:spPr>
        <p:txBody>
          <a:bodyPr wrap="square" rtlCol="0">
            <a:spAutoFit/>
          </a:bodyPr>
          <a:lstStyle/>
          <a:p>
            <a:r>
              <a:rPr lang="en-GB" sz="1400" dirty="0"/>
              <a:t>The Spartan system of two kings was hereditary. The </a:t>
            </a:r>
            <a:r>
              <a:rPr lang="en-GB" sz="1400" dirty="0" err="1"/>
              <a:t>Agiad</a:t>
            </a:r>
            <a:r>
              <a:rPr lang="en-GB" sz="1400" dirty="0"/>
              <a:t> son of Leonidas and </a:t>
            </a:r>
            <a:r>
              <a:rPr lang="en-GB" sz="1400" dirty="0" err="1"/>
              <a:t>Gorgo</a:t>
            </a:r>
            <a:r>
              <a:rPr lang="en-GB" sz="1400" dirty="0"/>
              <a:t>, </a:t>
            </a:r>
            <a:r>
              <a:rPr lang="en-GB" sz="1400" b="1" dirty="0" err="1"/>
              <a:t>Pleistarchus</a:t>
            </a:r>
            <a:r>
              <a:rPr lang="en-GB" sz="1400" dirty="0"/>
              <a:t>, was too young to rule and </a:t>
            </a:r>
            <a:r>
              <a:rPr lang="en-GB" sz="1400" b="1" dirty="0"/>
              <a:t>Pausanias</a:t>
            </a:r>
            <a:r>
              <a:rPr lang="en-GB" sz="1400" dirty="0"/>
              <a:t> acted as regent until c.470. </a:t>
            </a:r>
            <a:r>
              <a:rPr lang="en-GB" sz="1400" dirty="0" err="1"/>
              <a:t>Pleistarchus</a:t>
            </a:r>
            <a:r>
              <a:rPr lang="en-GB" sz="1400" dirty="0"/>
              <a:t> then ruled until 458.</a:t>
            </a:r>
          </a:p>
        </p:txBody>
      </p:sp>
      <p:sp>
        <p:nvSpPr>
          <p:cNvPr id="13" name="TextBox 12">
            <a:extLst>
              <a:ext uri="{FF2B5EF4-FFF2-40B4-BE49-F238E27FC236}">
                <a16:creationId xmlns:a16="http://schemas.microsoft.com/office/drawing/2014/main" id="{A9C03719-309D-44AD-91F8-263B5BD99BF4}"/>
              </a:ext>
            </a:extLst>
          </p:cNvPr>
          <p:cNvSpPr txBox="1"/>
          <p:nvPr/>
        </p:nvSpPr>
        <p:spPr>
          <a:xfrm>
            <a:off x="7657461" y="2836092"/>
            <a:ext cx="4534539" cy="1169551"/>
          </a:xfrm>
          <a:prstGeom prst="rect">
            <a:avLst/>
          </a:prstGeom>
          <a:solidFill>
            <a:srgbClr val="CC99FF"/>
          </a:solidFill>
        </p:spPr>
        <p:txBody>
          <a:bodyPr wrap="square" rtlCol="0">
            <a:spAutoFit/>
          </a:bodyPr>
          <a:lstStyle/>
          <a:p>
            <a:r>
              <a:rPr lang="en-GB" sz="1400" dirty="0"/>
              <a:t>Xerxes’ sense of disgrace is also evident in his attempting to hide the number of the dead: of the 20,000 fallen, all but 1,000 were buried in in trenches. He then invited his forces to see ;</a:t>
            </a:r>
            <a:r>
              <a:rPr lang="en-GB" sz="1400" i="1" dirty="0"/>
              <a:t>how the king fights against the madmen who thought they could beat him’ </a:t>
            </a:r>
            <a:r>
              <a:rPr lang="en-GB" sz="1400" dirty="0"/>
              <a:t>7.24</a:t>
            </a:r>
          </a:p>
        </p:txBody>
      </p:sp>
      <p:sp>
        <p:nvSpPr>
          <p:cNvPr id="15" name="TextBox 14">
            <a:extLst>
              <a:ext uri="{FF2B5EF4-FFF2-40B4-BE49-F238E27FC236}">
                <a16:creationId xmlns:a16="http://schemas.microsoft.com/office/drawing/2014/main" id="{F81377D4-F189-4623-8A55-14D8B6FF817A}"/>
              </a:ext>
            </a:extLst>
          </p:cNvPr>
          <p:cNvSpPr txBox="1"/>
          <p:nvPr/>
        </p:nvSpPr>
        <p:spPr>
          <a:xfrm>
            <a:off x="7657462" y="5803034"/>
            <a:ext cx="4534538" cy="1077218"/>
          </a:xfrm>
          <a:prstGeom prst="rect">
            <a:avLst/>
          </a:prstGeom>
          <a:solidFill>
            <a:srgbClr val="CCCCFF"/>
          </a:solidFill>
        </p:spPr>
        <p:txBody>
          <a:bodyPr wrap="square" rtlCol="0">
            <a:spAutoFit/>
          </a:bodyPr>
          <a:lstStyle/>
          <a:p>
            <a:r>
              <a:rPr lang="en-GB" sz="1600" i="1" dirty="0"/>
              <a:t>‘Xerxes’ ludicrous attempt to conceal the number of his own dead deceived no-one. For on one side 1,000 corpses lay scattered, and on the other side were the 4,000 all lying together in the same spot.’ </a:t>
            </a:r>
            <a:r>
              <a:rPr lang="en-GB" sz="1600" dirty="0"/>
              <a:t>7.25</a:t>
            </a:r>
            <a:endParaRPr lang="en-GB" sz="1600" i="1" dirty="0"/>
          </a:p>
        </p:txBody>
      </p:sp>
      <p:pic>
        <p:nvPicPr>
          <p:cNvPr id="2052" name="Picture 4" descr="Megas Alexandros: Roxane's tomb linked to the Lion of Amphipolis? | Ancient  greece architecture, Ancient greek art, Western sculpture">
            <a:extLst>
              <a:ext uri="{FF2B5EF4-FFF2-40B4-BE49-F238E27FC236}">
                <a16:creationId xmlns:a16="http://schemas.microsoft.com/office/drawing/2014/main" id="{F4426548-8E92-44DE-BD93-B3203BB24B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916" y="1970843"/>
            <a:ext cx="1940563" cy="26403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 New Study Shows Fake News May Benefit Your Memory">
            <a:extLst>
              <a:ext uri="{FF2B5EF4-FFF2-40B4-BE49-F238E27FC236}">
                <a16:creationId xmlns:a16="http://schemas.microsoft.com/office/drawing/2014/main" id="{D91BB485-75D2-4EF3-A8E5-DEEEB32B7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9012" y="3998009"/>
            <a:ext cx="2671436" cy="178095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ctor Illustration Of Lion Head Outline Royalty Free Cliparts, Vectors,  And Stock Illustration. Image 24019257.">
            <a:extLst>
              <a:ext uri="{FF2B5EF4-FFF2-40B4-BE49-F238E27FC236}">
                <a16:creationId xmlns:a16="http://schemas.microsoft.com/office/drawing/2014/main" id="{F77A3761-FB84-411C-8932-1D1403C69C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9702" y="43516"/>
            <a:ext cx="584220" cy="5842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Vector Illustration Of Lion Head Outline Royalty Free Cliparts, Vectors,  And Stock Illustration. Image 24019257.">
            <a:extLst>
              <a:ext uri="{FF2B5EF4-FFF2-40B4-BE49-F238E27FC236}">
                <a16:creationId xmlns:a16="http://schemas.microsoft.com/office/drawing/2014/main" id="{BC733703-0E1E-4B14-A2BB-D779D1CDBB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523862" y="24329"/>
            <a:ext cx="584220" cy="584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76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2054"/>
                                        </p:tgtEl>
                                        <p:attrNameLst>
                                          <p:attrName>style.visibility</p:attrName>
                                        </p:attrNameLst>
                                      </p:cBhvr>
                                      <p:to>
                                        <p:strVal val="visible"/>
                                      </p:to>
                                    </p:set>
                                    <p:animEffect transition="in" filter="wipe(down)">
                                      <p:cBhvr>
                                        <p:cTn id="38" dur="500"/>
                                        <p:tgtEl>
                                          <p:spTgt spid="2054"/>
                                        </p:tgtEl>
                                      </p:cBhvr>
                                    </p:animEffect>
                                  </p:childTnLst>
                                </p:cTn>
                              </p:par>
                            </p:childTnLst>
                          </p:cTn>
                        </p:par>
                        <p:par>
                          <p:cTn id="39" fill="hold">
                            <p:stCondLst>
                              <p:cond delay="1500"/>
                            </p:stCondLst>
                            <p:childTnLst>
                              <p:par>
                                <p:cTn id="40" presetID="42"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42" presetClass="entr" presetSubtype="0"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2052"/>
                                        </p:tgtEl>
                                        <p:attrNameLst>
                                          <p:attrName>style.visibility</p:attrName>
                                        </p:attrNameLst>
                                      </p:cBhvr>
                                      <p:to>
                                        <p:strVal val="visible"/>
                                      </p:to>
                                    </p:set>
                                    <p:anim calcmode="lin" valueType="num">
                                      <p:cBhvr>
                                        <p:cTn id="62" dur="1000" fill="hold"/>
                                        <p:tgtEl>
                                          <p:spTgt spid="2052"/>
                                        </p:tgtEl>
                                        <p:attrNameLst>
                                          <p:attrName>ppt_w</p:attrName>
                                        </p:attrNameLst>
                                      </p:cBhvr>
                                      <p:tavLst>
                                        <p:tav tm="0">
                                          <p:val>
                                            <p:fltVal val="0"/>
                                          </p:val>
                                        </p:tav>
                                        <p:tav tm="100000">
                                          <p:val>
                                            <p:strVal val="#ppt_w"/>
                                          </p:val>
                                        </p:tav>
                                      </p:tavLst>
                                    </p:anim>
                                    <p:anim calcmode="lin" valueType="num">
                                      <p:cBhvr>
                                        <p:cTn id="63" dur="1000" fill="hold"/>
                                        <p:tgtEl>
                                          <p:spTgt spid="2052"/>
                                        </p:tgtEl>
                                        <p:attrNameLst>
                                          <p:attrName>ppt_h</p:attrName>
                                        </p:attrNameLst>
                                      </p:cBhvr>
                                      <p:tavLst>
                                        <p:tav tm="0">
                                          <p:val>
                                            <p:fltVal val="0"/>
                                          </p:val>
                                        </p:tav>
                                        <p:tav tm="100000">
                                          <p:val>
                                            <p:strVal val="#ppt_h"/>
                                          </p:val>
                                        </p:tav>
                                      </p:tavLst>
                                    </p:anim>
                                    <p:anim calcmode="lin" valueType="num">
                                      <p:cBhvr>
                                        <p:cTn id="64" dur="1000" fill="hold"/>
                                        <p:tgtEl>
                                          <p:spTgt spid="2052"/>
                                        </p:tgtEl>
                                        <p:attrNameLst>
                                          <p:attrName>style.rotation</p:attrName>
                                        </p:attrNameLst>
                                      </p:cBhvr>
                                      <p:tavLst>
                                        <p:tav tm="0">
                                          <p:val>
                                            <p:fltVal val="90"/>
                                          </p:val>
                                        </p:tav>
                                        <p:tav tm="100000">
                                          <p:val>
                                            <p:fltVal val="0"/>
                                          </p:val>
                                        </p:tav>
                                      </p:tavLst>
                                    </p:anim>
                                    <p:animEffect transition="in" filter="fade">
                                      <p:cBhvr>
                                        <p:cTn id="65"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9" grpId="0"/>
      <p:bldP spid="11" grpId="0" animBg="1"/>
      <p:bldP spid="8" grpId="0" animBg="1"/>
      <p:bldP spid="12" grpId="0" animBg="1"/>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Battle Of Thermopylae 300 - Lessons - Tes Teach">
            <a:extLst>
              <a:ext uri="{FF2B5EF4-FFF2-40B4-BE49-F238E27FC236}">
                <a16:creationId xmlns:a16="http://schemas.microsoft.com/office/drawing/2014/main" id="{26BA69DA-AE64-41A5-B273-55D8BC0038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7" y="408976"/>
            <a:ext cx="8255601" cy="62078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8045E47-F53A-472D-A108-F0D32AF6E905}"/>
              </a:ext>
            </a:extLst>
          </p:cNvPr>
          <p:cNvPicPr>
            <a:picLocks noChangeAspect="1"/>
          </p:cNvPicPr>
          <p:nvPr/>
        </p:nvPicPr>
        <p:blipFill rotWithShape="1">
          <a:blip r:embed="rId3"/>
          <a:srcRect l="40333" t="21630" r="15917" b="39704"/>
          <a:stretch/>
        </p:blipFill>
        <p:spPr>
          <a:xfrm>
            <a:off x="8297060" y="3784960"/>
            <a:ext cx="3921208" cy="1949401"/>
          </a:xfrm>
          <a:prstGeom prst="rect">
            <a:avLst/>
          </a:prstGeom>
        </p:spPr>
      </p:pic>
      <p:sp>
        <p:nvSpPr>
          <p:cNvPr id="2" name="TextBox 1">
            <a:extLst>
              <a:ext uri="{FF2B5EF4-FFF2-40B4-BE49-F238E27FC236}">
                <a16:creationId xmlns:a16="http://schemas.microsoft.com/office/drawing/2014/main" id="{E327B76F-457F-402B-A417-4586D71FD65F}"/>
              </a:ext>
            </a:extLst>
          </p:cNvPr>
          <p:cNvSpPr txBox="1"/>
          <p:nvPr/>
        </p:nvSpPr>
        <p:spPr>
          <a:xfrm>
            <a:off x="6878320" y="3429000"/>
            <a:ext cx="1247368" cy="307777"/>
          </a:xfrm>
          <a:prstGeom prst="rect">
            <a:avLst/>
          </a:prstGeom>
          <a:solidFill>
            <a:srgbClr val="CC99FF"/>
          </a:solidFill>
        </p:spPr>
        <p:txBody>
          <a:bodyPr wrap="square" rtlCol="0">
            <a:spAutoFit/>
          </a:bodyPr>
          <a:lstStyle/>
          <a:p>
            <a:r>
              <a:rPr lang="en-GB" sz="1400" b="1" dirty="0">
                <a:solidFill>
                  <a:schemeClr val="bg1"/>
                </a:solidFill>
              </a:rPr>
              <a:t>200 ships 8.7</a:t>
            </a:r>
          </a:p>
        </p:txBody>
      </p:sp>
      <p:sp>
        <p:nvSpPr>
          <p:cNvPr id="5" name="TextBox 4">
            <a:extLst>
              <a:ext uri="{FF2B5EF4-FFF2-40B4-BE49-F238E27FC236}">
                <a16:creationId xmlns:a16="http://schemas.microsoft.com/office/drawing/2014/main" id="{B20B476B-1A07-4D03-A28A-82E389605747}"/>
              </a:ext>
            </a:extLst>
          </p:cNvPr>
          <p:cNvSpPr txBox="1"/>
          <p:nvPr/>
        </p:nvSpPr>
        <p:spPr>
          <a:xfrm>
            <a:off x="4198212" y="33036"/>
            <a:ext cx="1905635" cy="338554"/>
          </a:xfrm>
          <a:prstGeom prst="rect">
            <a:avLst/>
          </a:prstGeom>
          <a:solidFill>
            <a:srgbClr val="7030A0"/>
          </a:solidFill>
        </p:spPr>
        <p:txBody>
          <a:bodyPr wrap="square" rtlCol="0">
            <a:spAutoFit/>
          </a:bodyPr>
          <a:lstStyle/>
          <a:p>
            <a:r>
              <a:rPr lang="en-GB" sz="1600" b="1" dirty="0">
                <a:solidFill>
                  <a:schemeClr val="bg1"/>
                </a:solidFill>
              </a:rPr>
              <a:t>1,207 warships 7.89</a:t>
            </a:r>
          </a:p>
        </p:txBody>
      </p:sp>
      <p:sp>
        <p:nvSpPr>
          <p:cNvPr id="7" name="TextBox 6">
            <a:extLst>
              <a:ext uri="{FF2B5EF4-FFF2-40B4-BE49-F238E27FC236}">
                <a16:creationId xmlns:a16="http://schemas.microsoft.com/office/drawing/2014/main" id="{7BEF81C8-E26E-41C9-B5F7-8B465838BD33}"/>
              </a:ext>
            </a:extLst>
          </p:cNvPr>
          <p:cNvSpPr txBox="1"/>
          <p:nvPr/>
        </p:nvSpPr>
        <p:spPr>
          <a:xfrm>
            <a:off x="3905107" y="2324617"/>
            <a:ext cx="2380298" cy="523220"/>
          </a:xfrm>
          <a:prstGeom prst="rect">
            <a:avLst/>
          </a:prstGeom>
          <a:solidFill>
            <a:srgbClr val="FFCCFF"/>
          </a:solidFill>
          <a:ln>
            <a:solidFill>
              <a:schemeClr val="accent1">
                <a:shade val="50000"/>
              </a:schemeClr>
            </a:solidFill>
          </a:ln>
        </p:spPr>
        <p:txBody>
          <a:bodyPr wrap="square" rtlCol="0">
            <a:spAutoFit/>
          </a:bodyPr>
          <a:lstStyle/>
          <a:p>
            <a:pPr algn="ctr"/>
            <a:r>
              <a:rPr lang="en-GB" sz="1600" b="1" dirty="0"/>
              <a:t>Greek fleet: 271 ships 8.1</a:t>
            </a:r>
          </a:p>
          <a:p>
            <a:pPr algn="ctr"/>
            <a:r>
              <a:rPr lang="en-GB" sz="1200" dirty="0"/>
              <a:t>147 Athenian</a:t>
            </a:r>
          </a:p>
        </p:txBody>
      </p:sp>
      <p:sp>
        <p:nvSpPr>
          <p:cNvPr id="9" name="TextBox 8">
            <a:extLst>
              <a:ext uri="{FF2B5EF4-FFF2-40B4-BE49-F238E27FC236}">
                <a16:creationId xmlns:a16="http://schemas.microsoft.com/office/drawing/2014/main" id="{33A35CF0-3E4E-420F-A34F-FF6DD4CB51D2}"/>
              </a:ext>
            </a:extLst>
          </p:cNvPr>
          <p:cNvSpPr txBox="1"/>
          <p:nvPr/>
        </p:nvSpPr>
        <p:spPr>
          <a:xfrm>
            <a:off x="2133625" y="41080"/>
            <a:ext cx="1989463" cy="338554"/>
          </a:xfrm>
          <a:prstGeom prst="rect">
            <a:avLst/>
          </a:prstGeom>
          <a:solidFill>
            <a:srgbClr val="7030A0"/>
          </a:solidFill>
        </p:spPr>
        <p:txBody>
          <a:bodyPr wrap="square" rtlCol="0">
            <a:spAutoFit/>
          </a:bodyPr>
          <a:lstStyle/>
          <a:p>
            <a:r>
              <a:rPr lang="en-GB" sz="1600" b="1" dirty="0">
                <a:solidFill>
                  <a:schemeClr val="bg1"/>
                </a:solidFill>
              </a:rPr>
              <a:t>5,283,220 men 7.186</a:t>
            </a:r>
          </a:p>
        </p:txBody>
      </p:sp>
      <p:sp>
        <p:nvSpPr>
          <p:cNvPr id="11" name="TextBox 10">
            <a:extLst>
              <a:ext uri="{FF2B5EF4-FFF2-40B4-BE49-F238E27FC236}">
                <a16:creationId xmlns:a16="http://schemas.microsoft.com/office/drawing/2014/main" id="{D539D67D-A5B1-4956-B102-436C92515B21}"/>
              </a:ext>
            </a:extLst>
          </p:cNvPr>
          <p:cNvSpPr txBox="1"/>
          <p:nvPr/>
        </p:nvSpPr>
        <p:spPr>
          <a:xfrm>
            <a:off x="2422859" y="3259723"/>
            <a:ext cx="1719580" cy="338554"/>
          </a:xfrm>
          <a:prstGeom prst="rect">
            <a:avLst/>
          </a:prstGeom>
          <a:gradFill>
            <a:gsLst>
              <a:gs pos="6180">
                <a:srgbClr val="F4EDF9"/>
              </a:gs>
              <a:gs pos="44000">
                <a:srgbClr val="F4EDF9"/>
              </a:gs>
              <a:gs pos="100000">
                <a:schemeClr val="accent5">
                  <a:lumMod val="20000"/>
                  <a:lumOff val="80000"/>
                </a:schemeClr>
              </a:gs>
              <a:gs pos="99000">
                <a:schemeClr val="accent6">
                  <a:lumMod val="20000"/>
                  <a:lumOff val="80000"/>
                </a:schemeClr>
              </a:gs>
              <a:gs pos="78000">
                <a:schemeClr val="accent6">
                  <a:lumMod val="20000"/>
                  <a:lumOff val="80000"/>
                </a:schemeClr>
              </a:gs>
              <a:gs pos="72000">
                <a:schemeClr val="accent6">
                  <a:lumMod val="20000"/>
                  <a:lumOff val="80000"/>
                </a:schemeClr>
              </a:gs>
              <a:gs pos="58000">
                <a:schemeClr val="accent6">
                  <a:lumMod val="20000"/>
                  <a:lumOff val="80000"/>
                </a:schemeClr>
              </a:gs>
              <a:gs pos="88000">
                <a:schemeClr val="accent6">
                  <a:lumMod val="20000"/>
                  <a:lumOff val="80000"/>
                </a:schemeClr>
              </a:gs>
            </a:gsLst>
            <a:lin ang="2700000" scaled="1"/>
          </a:gradFill>
          <a:ln>
            <a:solidFill>
              <a:schemeClr val="accent1">
                <a:shade val="50000"/>
              </a:schemeClr>
            </a:solidFill>
          </a:ln>
        </p:spPr>
        <p:txBody>
          <a:bodyPr wrap="square" rtlCol="0">
            <a:spAutoFit/>
          </a:bodyPr>
          <a:lstStyle/>
          <a:p>
            <a:pPr algn="ctr"/>
            <a:r>
              <a:rPr lang="en-GB" sz="1600" b="1" dirty="0"/>
              <a:t>c.5,000 men 8.1</a:t>
            </a:r>
          </a:p>
        </p:txBody>
      </p:sp>
      <p:sp>
        <p:nvSpPr>
          <p:cNvPr id="4" name="TextBox 3">
            <a:extLst>
              <a:ext uri="{FF2B5EF4-FFF2-40B4-BE49-F238E27FC236}">
                <a16:creationId xmlns:a16="http://schemas.microsoft.com/office/drawing/2014/main" id="{3F558C48-BCB1-40C5-A967-55AA0E74552D}"/>
              </a:ext>
            </a:extLst>
          </p:cNvPr>
          <p:cNvSpPr txBox="1"/>
          <p:nvPr/>
        </p:nvSpPr>
        <p:spPr>
          <a:xfrm>
            <a:off x="8297060" y="5878138"/>
            <a:ext cx="3921760" cy="738664"/>
          </a:xfrm>
          <a:prstGeom prst="rect">
            <a:avLst/>
          </a:prstGeom>
          <a:solidFill>
            <a:schemeClr val="accent5">
              <a:lumMod val="20000"/>
              <a:lumOff val="80000"/>
            </a:schemeClr>
          </a:solidFill>
        </p:spPr>
        <p:txBody>
          <a:bodyPr wrap="square" rtlCol="0">
            <a:spAutoFit/>
          </a:bodyPr>
          <a:lstStyle/>
          <a:p>
            <a:r>
              <a:rPr lang="en-GB" sz="1400" dirty="0"/>
              <a:t>Xerxes’ brother </a:t>
            </a:r>
            <a:r>
              <a:rPr lang="en-GB" sz="1400" b="1" dirty="0"/>
              <a:t>Achaemenes</a:t>
            </a:r>
            <a:r>
              <a:rPr lang="en-GB" sz="1400" dirty="0"/>
              <a:t> speaks of the loss of 400 ships when he opposes </a:t>
            </a:r>
            <a:r>
              <a:rPr lang="en-GB" sz="1400" b="1" dirty="0" err="1"/>
              <a:t>Demaratus</a:t>
            </a:r>
            <a:r>
              <a:rPr lang="en-GB" sz="1400" dirty="0" err="1"/>
              <a:t>’suggestion</a:t>
            </a:r>
            <a:r>
              <a:rPr lang="en-GB" sz="1400" dirty="0"/>
              <a:t> to send 300 ships and take </a:t>
            </a:r>
            <a:r>
              <a:rPr lang="en-GB" sz="1400" b="1" dirty="0"/>
              <a:t>Cythera</a:t>
            </a:r>
            <a:r>
              <a:rPr lang="en-GB" sz="1400" dirty="0"/>
              <a:t>. 7.235-6</a:t>
            </a:r>
          </a:p>
        </p:txBody>
      </p:sp>
      <p:sp>
        <p:nvSpPr>
          <p:cNvPr id="6" name="TextBox 5">
            <a:extLst>
              <a:ext uri="{FF2B5EF4-FFF2-40B4-BE49-F238E27FC236}">
                <a16:creationId xmlns:a16="http://schemas.microsoft.com/office/drawing/2014/main" id="{02004844-159E-4D04-95D7-1F854929CA17}"/>
              </a:ext>
            </a:extLst>
          </p:cNvPr>
          <p:cNvSpPr txBox="1"/>
          <p:nvPr/>
        </p:nvSpPr>
        <p:spPr>
          <a:xfrm>
            <a:off x="5351462" y="679367"/>
            <a:ext cx="2380298" cy="523220"/>
          </a:xfrm>
          <a:prstGeom prst="rect">
            <a:avLst/>
          </a:prstGeom>
          <a:solidFill>
            <a:srgbClr val="CC99FF"/>
          </a:solidFill>
          <a:ln>
            <a:solidFill>
              <a:schemeClr val="tx1"/>
            </a:solidFill>
          </a:ln>
        </p:spPr>
        <p:txBody>
          <a:bodyPr wrap="square" rtlCol="0">
            <a:spAutoFit/>
          </a:bodyPr>
          <a:lstStyle/>
          <a:p>
            <a:r>
              <a:rPr lang="en-GB" sz="1400" b="1" dirty="0">
                <a:solidFill>
                  <a:schemeClr val="bg1"/>
                </a:solidFill>
              </a:rPr>
              <a:t>400 lost in the storm of Magnesia 7.188-189</a:t>
            </a:r>
          </a:p>
        </p:txBody>
      </p:sp>
      <p:sp>
        <p:nvSpPr>
          <p:cNvPr id="8" name="TextBox 7">
            <a:extLst>
              <a:ext uri="{FF2B5EF4-FFF2-40B4-BE49-F238E27FC236}">
                <a16:creationId xmlns:a16="http://schemas.microsoft.com/office/drawing/2014/main" id="{9F2EB36B-DAEC-4D31-8930-7B945E6C3AED}"/>
              </a:ext>
            </a:extLst>
          </p:cNvPr>
          <p:cNvSpPr txBox="1"/>
          <p:nvPr/>
        </p:nvSpPr>
        <p:spPr>
          <a:xfrm>
            <a:off x="6103847" y="1202587"/>
            <a:ext cx="2021840" cy="307777"/>
          </a:xfrm>
          <a:prstGeom prst="rect">
            <a:avLst/>
          </a:prstGeom>
          <a:solidFill>
            <a:srgbClr val="CC99FF"/>
          </a:solidFill>
          <a:ln>
            <a:solidFill>
              <a:schemeClr val="tx1"/>
            </a:solidFill>
          </a:ln>
        </p:spPr>
        <p:txBody>
          <a:bodyPr wrap="square" rtlCol="0">
            <a:spAutoFit/>
          </a:bodyPr>
          <a:lstStyle/>
          <a:p>
            <a:r>
              <a:rPr lang="en-GB" sz="1400" b="1" dirty="0">
                <a:solidFill>
                  <a:schemeClr val="bg1"/>
                </a:solidFill>
              </a:rPr>
              <a:t>15 captured  7.194-6</a:t>
            </a:r>
          </a:p>
        </p:txBody>
      </p:sp>
      <p:pic>
        <p:nvPicPr>
          <p:cNvPr id="15" name="Picture 14">
            <a:extLst>
              <a:ext uri="{FF2B5EF4-FFF2-40B4-BE49-F238E27FC236}">
                <a16:creationId xmlns:a16="http://schemas.microsoft.com/office/drawing/2014/main" id="{A0F6993F-BFB4-45F7-826A-4EB3A2F2A83A}"/>
              </a:ext>
            </a:extLst>
          </p:cNvPr>
          <p:cNvPicPr>
            <a:picLocks noChangeAspect="1"/>
          </p:cNvPicPr>
          <p:nvPr/>
        </p:nvPicPr>
        <p:blipFill rotWithShape="1">
          <a:blip r:embed="rId4"/>
          <a:srcRect l="40333" t="22963" r="15917" b="11111"/>
          <a:stretch/>
        </p:blipFill>
        <p:spPr>
          <a:xfrm>
            <a:off x="8285198" y="460801"/>
            <a:ext cx="3921760" cy="3324159"/>
          </a:xfrm>
          <a:prstGeom prst="rect">
            <a:avLst/>
          </a:prstGeom>
        </p:spPr>
      </p:pic>
      <p:sp>
        <p:nvSpPr>
          <p:cNvPr id="17" name="TextBox 16">
            <a:extLst>
              <a:ext uri="{FF2B5EF4-FFF2-40B4-BE49-F238E27FC236}">
                <a16:creationId xmlns:a16="http://schemas.microsoft.com/office/drawing/2014/main" id="{2B47B336-F313-4E7D-B198-CAAEA6715B25}"/>
              </a:ext>
            </a:extLst>
          </p:cNvPr>
          <p:cNvSpPr txBox="1"/>
          <p:nvPr/>
        </p:nvSpPr>
        <p:spPr>
          <a:xfrm>
            <a:off x="2422859" y="3656962"/>
            <a:ext cx="940102" cy="738664"/>
          </a:xfrm>
          <a:prstGeom prst="rect">
            <a:avLst/>
          </a:prstGeom>
          <a:solidFill>
            <a:srgbClr val="CC99FF"/>
          </a:solidFill>
          <a:ln>
            <a:solidFill>
              <a:schemeClr val="tx1"/>
            </a:solidFill>
          </a:ln>
        </p:spPr>
        <p:txBody>
          <a:bodyPr wrap="square" rtlCol="0">
            <a:spAutoFit/>
          </a:bodyPr>
          <a:lstStyle/>
          <a:p>
            <a:pPr algn="ctr"/>
            <a:r>
              <a:rPr lang="en-GB" sz="1400" b="1" dirty="0">
                <a:solidFill>
                  <a:schemeClr val="bg1"/>
                </a:solidFill>
              </a:rPr>
              <a:t>20,000 </a:t>
            </a:r>
            <a:r>
              <a:rPr lang="en-GB" sz="1400" dirty="0">
                <a:solidFill>
                  <a:schemeClr val="bg1"/>
                </a:solidFill>
              </a:rPr>
              <a:t>Persian casualties</a:t>
            </a:r>
          </a:p>
        </p:txBody>
      </p:sp>
      <p:sp>
        <p:nvSpPr>
          <p:cNvPr id="19" name="TextBox 18">
            <a:extLst>
              <a:ext uri="{FF2B5EF4-FFF2-40B4-BE49-F238E27FC236}">
                <a16:creationId xmlns:a16="http://schemas.microsoft.com/office/drawing/2014/main" id="{53C355FD-CA62-4A38-8346-083F9BBDDD81}"/>
              </a:ext>
            </a:extLst>
          </p:cNvPr>
          <p:cNvSpPr txBox="1"/>
          <p:nvPr/>
        </p:nvSpPr>
        <p:spPr>
          <a:xfrm>
            <a:off x="3374271" y="3656962"/>
            <a:ext cx="949091" cy="954107"/>
          </a:xfrm>
          <a:prstGeom prst="rect">
            <a:avLst/>
          </a:prstGeom>
          <a:gradFill>
            <a:gsLst>
              <a:gs pos="6180">
                <a:srgbClr val="F4EDF9"/>
              </a:gs>
              <a:gs pos="44000">
                <a:srgbClr val="F4EDF9"/>
              </a:gs>
              <a:gs pos="100000">
                <a:schemeClr val="accent5">
                  <a:lumMod val="20000"/>
                  <a:lumOff val="80000"/>
                </a:schemeClr>
              </a:gs>
              <a:gs pos="99000">
                <a:schemeClr val="accent6">
                  <a:lumMod val="20000"/>
                  <a:lumOff val="80000"/>
                </a:schemeClr>
              </a:gs>
              <a:gs pos="78000">
                <a:schemeClr val="accent6">
                  <a:lumMod val="20000"/>
                  <a:lumOff val="80000"/>
                </a:schemeClr>
              </a:gs>
              <a:gs pos="72000">
                <a:schemeClr val="accent6">
                  <a:lumMod val="20000"/>
                  <a:lumOff val="80000"/>
                </a:schemeClr>
              </a:gs>
              <a:gs pos="58000">
                <a:schemeClr val="accent6">
                  <a:lumMod val="20000"/>
                  <a:lumOff val="80000"/>
                </a:schemeClr>
              </a:gs>
              <a:gs pos="88000">
                <a:schemeClr val="accent6">
                  <a:lumMod val="20000"/>
                  <a:lumOff val="80000"/>
                </a:schemeClr>
              </a:gs>
            </a:gsLst>
            <a:lin ang="2700000" scaled="1"/>
          </a:gradFill>
          <a:ln>
            <a:solidFill>
              <a:schemeClr val="accent1">
                <a:shade val="50000"/>
              </a:schemeClr>
            </a:solidFill>
          </a:ln>
        </p:spPr>
        <p:txBody>
          <a:bodyPr wrap="square" rtlCol="0">
            <a:spAutoFit/>
          </a:bodyPr>
          <a:lstStyle/>
          <a:p>
            <a:pPr algn="ctr"/>
            <a:r>
              <a:rPr lang="en-GB" sz="1400" b="1" dirty="0"/>
              <a:t>4,000 </a:t>
            </a:r>
            <a:r>
              <a:rPr lang="en-GB" sz="1400" dirty="0"/>
              <a:t>Greek casualties</a:t>
            </a:r>
          </a:p>
          <a:p>
            <a:pPr algn="ctr"/>
            <a:endParaRPr lang="en-GB" sz="1400" dirty="0"/>
          </a:p>
        </p:txBody>
      </p:sp>
      <p:sp>
        <p:nvSpPr>
          <p:cNvPr id="21" name="TextBox 20">
            <a:extLst>
              <a:ext uri="{FF2B5EF4-FFF2-40B4-BE49-F238E27FC236}">
                <a16:creationId xmlns:a16="http://schemas.microsoft.com/office/drawing/2014/main" id="{988514EC-1C39-46F3-81B8-1C55FBB84D44}"/>
              </a:ext>
            </a:extLst>
          </p:cNvPr>
          <p:cNvSpPr txBox="1"/>
          <p:nvPr/>
        </p:nvSpPr>
        <p:spPr>
          <a:xfrm>
            <a:off x="10771081" y="127057"/>
            <a:ext cx="1402080" cy="253916"/>
          </a:xfrm>
          <a:prstGeom prst="rect">
            <a:avLst/>
          </a:prstGeom>
          <a:noFill/>
        </p:spPr>
        <p:txBody>
          <a:bodyPr wrap="square">
            <a:spAutoFit/>
          </a:bodyPr>
          <a:lstStyle/>
          <a:p>
            <a:r>
              <a:rPr lang="en-GB" sz="1050" b="0" i="0" dirty="0">
                <a:solidFill>
                  <a:srgbClr val="4B5555"/>
                </a:solidFill>
                <a:effectLst/>
              </a:rPr>
              <a:t>William Kelly Prentice</a:t>
            </a:r>
            <a:endParaRPr lang="en-GB" sz="1050" dirty="0"/>
          </a:p>
        </p:txBody>
      </p:sp>
    </p:spTree>
    <p:extLst>
      <p:ext uri="{BB962C8B-B14F-4D97-AF65-F5344CB8AC3E}">
        <p14:creationId xmlns:p14="http://schemas.microsoft.com/office/powerpoint/2010/main" val="2736124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CF9FF"/>
        </a:solidFill>
        <a:effectLst/>
      </p:bgPr>
    </p:bg>
    <p:spTree>
      <p:nvGrpSpPr>
        <p:cNvPr id="1" name=""/>
        <p:cNvGrpSpPr/>
        <p:nvPr/>
      </p:nvGrpSpPr>
      <p:grpSpPr>
        <a:xfrm>
          <a:off x="0" y="0"/>
          <a:ext cx="0" cy="0"/>
          <a:chOff x="0" y="0"/>
          <a:chExt cx="0" cy="0"/>
        </a:xfrm>
      </p:grpSpPr>
      <p:pic>
        <p:nvPicPr>
          <p:cNvPr id="12290" name="Picture 2" descr="John Trikeriotis on Twitter | Ancient greece, Greek art, Ancient greek">
            <a:extLst>
              <a:ext uri="{FF2B5EF4-FFF2-40B4-BE49-F238E27FC236}">
                <a16:creationId xmlns:a16="http://schemas.microsoft.com/office/drawing/2014/main" id="{1E3886B1-B18E-4177-BAB4-9B1DD2EAB6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609221" cy="6867767"/>
          </a:xfrm>
          <a:prstGeom prst="rect">
            <a:avLst/>
          </a:prstGeom>
          <a:solidFill>
            <a:srgbClr val="ECF9FF"/>
          </a:solidFill>
        </p:spPr>
      </p:pic>
      <p:sp>
        <p:nvSpPr>
          <p:cNvPr id="3" name="TextBox 2">
            <a:extLst>
              <a:ext uri="{FF2B5EF4-FFF2-40B4-BE49-F238E27FC236}">
                <a16:creationId xmlns:a16="http://schemas.microsoft.com/office/drawing/2014/main" id="{26D31BEB-A6E0-40FE-AC50-CD5D41754F5A}"/>
              </a:ext>
            </a:extLst>
          </p:cNvPr>
          <p:cNvSpPr txBox="1"/>
          <p:nvPr/>
        </p:nvSpPr>
        <p:spPr>
          <a:xfrm>
            <a:off x="-224590" y="-55162"/>
            <a:ext cx="6320590" cy="707886"/>
          </a:xfrm>
          <a:prstGeom prst="rect">
            <a:avLst/>
          </a:prstGeom>
          <a:noFill/>
        </p:spPr>
        <p:txBody>
          <a:bodyPr wrap="square" rtlCol="0">
            <a:spAutoFit/>
          </a:bodyPr>
          <a:lstStyle/>
          <a:p>
            <a:pPr algn="ctr"/>
            <a:r>
              <a:rPr lang="en-GB" sz="4000" b="1" dirty="0"/>
              <a:t>Greek forces at Artemisium</a:t>
            </a:r>
          </a:p>
        </p:txBody>
      </p:sp>
      <p:sp>
        <p:nvSpPr>
          <p:cNvPr id="4" name="TextBox 3">
            <a:extLst>
              <a:ext uri="{FF2B5EF4-FFF2-40B4-BE49-F238E27FC236}">
                <a16:creationId xmlns:a16="http://schemas.microsoft.com/office/drawing/2014/main" id="{167DF363-4B19-4198-86DF-CB47DA2E6813}"/>
              </a:ext>
            </a:extLst>
          </p:cNvPr>
          <p:cNvSpPr txBox="1"/>
          <p:nvPr/>
        </p:nvSpPr>
        <p:spPr>
          <a:xfrm>
            <a:off x="777178" y="4922438"/>
            <a:ext cx="3727782" cy="1077218"/>
          </a:xfrm>
          <a:prstGeom prst="rect">
            <a:avLst/>
          </a:prstGeom>
          <a:solidFill>
            <a:schemeClr val="bg1"/>
          </a:solidFill>
        </p:spPr>
        <p:txBody>
          <a:bodyPr wrap="square" rtlCol="0">
            <a:spAutoFit/>
          </a:bodyPr>
          <a:lstStyle/>
          <a:p>
            <a:r>
              <a:rPr lang="en-GB" sz="2800" dirty="0"/>
              <a:t>147 ships from Athens </a:t>
            </a:r>
          </a:p>
          <a:p>
            <a:pPr algn="ctr"/>
            <a:r>
              <a:rPr lang="en-GB" dirty="0"/>
              <a:t>20 manned by Chalcis </a:t>
            </a:r>
          </a:p>
          <a:p>
            <a:pPr algn="ctr"/>
            <a:r>
              <a:rPr lang="en-GB" dirty="0"/>
              <a:t>others by </a:t>
            </a:r>
            <a:r>
              <a:rPr lang="en-GB" dirty="0" err="1"/>
              <a:t>Plataeans</a:t>
            </a:r>
            <a:r>
              <a:rPr lang="en-GB" dirty="0"/>
              <a:t>.</a:t>
            </a:r>
          </a:p>
        </p:txBody>
      </p:sp>
      <p:sp>
        <p:nvSpPr>
          <p:cNvPr id="7" name="TextBox 6">
            <a:extLst>
              <a:ext uri="{FF2B5EF4-FFF2-40B4-BE49-F238E27FC236}">
                <a16:creationId xmlns:a16="http://schemas.microsoft.com/office/drawing/2014/main" id="{13CB275E-C6C1-4AAA-BB88-51B37900CD00}"/>
              </a:ext>
            </a:extLst>
          </p:cNvPr>
          <p:cNvSpPr txBox="1"/>
          <p:nvPr/>
        </p:nvSpPr>
        <p:spPr>
          <a:xfrm>
            <a:off x="4873663" y="4922438"/>
            <a:ext cx="3096127" cy="461665"/>
          </a:xfrm>
          <a:prstGeom prst="rect">
            <a:avLst/>
          </a:prstGeom>
          <a:solidFill>
            <a:schemeClr val="bg1"/>
          </a:solidFill>
        </p:spPr>
        <p:txBody>
          <a:bodyPr wrap="square">
            <a:spAutoFit/>
          </a:bodyPr>
          <a:lstStyle/>
          <a:p>
            <a:r>
              <a:rPr lang="en-GB" sz="2400" dirty="0"/>
              <a:t>40 ships from Corinth</a:t>
            </a:r>
          </a:p>
        </p:txBody>
      </p:sp>
      <p:sp>
        <p:nvSpPr>
          <p:cNvPr id="6" name="TextBox 5">
            <a:extLst>
              <a:ext uri="{FF2B5EF4-FFF2-40B4-BE49-F238E27FC236}">
                <a16:creationId xmlns:a16="http://schemas.microsoft.com/office/drawing/2014/main" id="{0E8C15F3-A373-400B-9688-22F04E13EE25}"/>
              </a:ext>
            </a:extLst>
          </p:cNvPr>
          <p:cNvSpPr txBox="1"/>
          <p:nvPr/>
        </p:nvSpPr>
        <p:spPr>
          <a:xfrm>
            <a:off x="9569118" y="-5381"/>
            <a:ext cx="2977816" cy="400110"/>
          </a:xfrm>
          <a:prstGeom prst="rect">
            <a:avLst/>
          </a:prstGeom>
          <a:noFill/>
        </p:spPr>
        <p:txBody>
          <a:bodyPr wrap="square">
            <a:spAutoFit/>
          </a:bodyPr>
          <a:lstStyle/>
          <a:p>
            <a:r>
              <a:rPr lang="en-GB" sz="2000" dirty="0"/>
              <a:t>20 ships from Megara</a:t>
            </a:r>
          </a:p>
        </p:txBody>
      </p:sp>
      <p:sp>
        <p:nvSpPr>
          <p:cNvPr id="9" name="TextBox 8">
            <a:extLst>
              <a:ext uri="{FF2B5EF4-FFF2-40B4-BE49-F238E27FC236}">
                <a16:creationId xmlns:a16="http://schemas.microsoft.com/office/drawing/2014/main" id="{4C386769-E837-489D-8D45-77EA27B9D6E9}"/>
              </a:ext>
            </a:extLst>
          </p:cNvPr>
          <p:cNvSpPr txBox="1"/>
          <p:nvPr/>
        </p:nvSpPr>
        <p:spPr>
          <a:xfrm>
            <a:off x="4865643" y="5633492"/>
            <a:ext cx="3096127" cy="461665"/>
          </a:xfrm>
          <a:prstGeom prst="rect">
            <a:avLst/>
          </a:prstGeom>
          <a:solidFill>
            <a:schemeClr val="bg1"/>
          </a:solidFill>
        </p:spPr>
        <p:txBody>
          <a:bodyPr wrap="square">
            <a:spAutoFit/>
          </a:bodyPr>
          <a:lstStyle/>
          <a:p>
            <a:r>
              <a:rPr lang="en-GB" sz="2400" dirty="0"/>
              <a:t>18 ships from Aegina</a:t>
            </a:r>
          </a:p>
        </p:txBody>
      </p:sp>
      <p:sp>
        <p:nvSpPr>
          <p:cNvPr id="11" name="TextBox 10">
            <a:extLst>
              <a:ext uri="{FF2B5EF4-FFF2-40B4-BE49-F238E27FC236}">
                <a16:creationId xmlns:a16="http://schemas.microsoft.com/office/drawing/2014/main" id="{35C9AE3F-37B6-4F95-BD8B-1F0F249BA4C1}"/>
              </a:ext>
            </a:extLst>
          </p:cNvPr>
          <p:cNvSpPr txBox="1"/>
          <p:nvPr/>
        </p:nvSpPr>
        <p:spPr>
          <a:xfrm>
            <a:off x="9684218" y="512458"/>
            <a:ext cx="2664194" cy="400110"/>
          </a:xfrm>
          <a:prstGeom prst="rect">
            <a:avLst/>
          </a:prstGeom>
          <a:noFill/>
        </p:spPr>
        <p:txBody>
          <a:bodyPr wrap="square">
            <a:spAutoFit/>
          </a:bodyPr>
          <a:lstStyle/>
          <a:p>
            <a:r>
              <a:rPr lang="en-GB" sz="2000" dirty="0"/>
              <a:t>12 ships from Sicyon</a:t>
            </a:r>
          </a:p>
        </p:txBody>
      </p:sp>
      <p:sp>
        <p:nvSpPr>
          <p:cNvPr id="13" name="TextBox 12">
            <a:extLst>
              <a:ext uri="{FF2B5EF4-FFF2-40B4-BE49-F238E27FC236}">
                <a16:creationId xmlns:a16="http://schemas.microsoft.com/office/drawing/2014/main" id="{40A5533B-A300-4524-999D-26DEC44088B5}"/>
              </a:ext>
            </a:extLst>
          </p:cNvPr>
          <p:cNvSpPr txBox="1"/>
          <p:nvPr/>
        </p:nvSpPr>
        <p:spPr>
          <a:xfrm>
            <a:off x="4865643" y="6334780"/>
            <a:ext cx="3096127" cy="461665"/>
          </a:xfrm>
          <a:prstGeom prst="rect">
            <a:avLst/>
          </a:prstGeom>
          <a:solidFill>
            <a:schemeClr val="bg1"/>
          </a:solidFill>
        </p:spPr>
        <p:txBody>
          <a:bodyPr wrap="square">
            <a:spAutoFit/>
          </a:bodyPr>
          <a:lstStyle/>
          <a:p>
            <a:r>
              <a:rPr lang="en-GB" sz="2400" dirty="0"/>
              <a:t>10 ships from Sparta</a:t>
            </a:r>
          </a:p>
        </p:txBody>
      </p:sp>
      <p:sp>
        <p:nvSpPr>
          <p:cNvPr id="15" name="TextBox 14">
            <a:extLst>
              <a:ext uri="{FF2B5EF4-FFF2-40B4-BE49-F238E27FC236}">
                <a16:creationId xmlns:a16="http://schemas.microsoft.com/office/drawing/2014/main" id="{B34EDED2-834C-493F-84A9-8C69AD8761E8}"/>
              </a:ext>
            </a:extLst>
          </p:cNvPr>
          <p:cNvSpPr txBox="1"/>
          <p:nvPr/>
        </p:nvSpPr>
        <p:spPr>
          <a:xfrm>
            <a:off x="9370596" y="1009463"/>
            <a:ext cx="2977816" cy="400110"/>
          </a:xfrm>
          <a:prstGeom prst="rect">
            <a:avLst/>
          </a:prstGeom>
          <a:noFill/>
        </p:spPr>
        <p:txBody>
          <a:bodyPr wrap="square">
            <a:spAutoFit/>
          </a:bodyPr>
          <a:lstStyle/>
          <a:p>
            <a:r>
              <a:rPr lang="en-GB" sz="2000" dirty="0"/>
              <a:t>8 ships from </a:t>
            </a:r>
            <a:r>
              <a:rPr lang="en-GB" sz="2000" dirty="0" err="1"/>
              <a:t>Epidauros</a:t>
            </a:r>
            <a:endParaRPr lang="en-GB" sz="2000" dirty="0"/>
          </a:p>
        </p:txBody>
      </p:sp>
      <p:sp>
        <p:nvSpPr>
          <p:cNvPr id="17" name="TextBox 16">
            <a:extLst>
              <a:ext uri="{FF2B5EF4-FFF2-40B4-BE49-F238E27FC236}">
                <a16:creationId xmlns:a16="http://schemas.microsoft.com/office/drawing/2014/main" id="{A1276EFF-4CCF-4716-8337-DCC374287681}"/>
              </a:ext>
            </a:extLst>
          </p:cNvPr>
          <p:cNvSpPr txBox="1"/>
          <p:nvPr/>
        </p:nvSpPr>
        <p:spPr>
          <a:xfrm>
            <a:off x="9525003" y="1521921"/>
            <a:ext cx="2977816" cy="400110"/>
          </a:xfrm>
          <a:prstGeom prst="rect">
            <a:avLst/>
          </a:prstGeom>
          <a:noFill/>
        </p:spPr>
        <p:txBody>
          <a:bodyPr wrap="square">
            <a:spAutoFit/>
          </a:bodyPr>
          <a:lstStyle/>
          <a:p>
            <a:r>
              <a:rPr lang="en-GB" sz="2000" dirty="0"/>
              <a:t>7 ships* from </a:t>
            </a:r>
            <a:r>
              <a:rPr lang="en-GB" sz="2000" dirty="0" err="1"/>
              <a:t>Locrians</a:t>
            </a:r>
            <a:endParaRPr lang="en-GB" sz="2000" dirty="0"/>
          </a:p>
        </p:txBody>
      </p:sp>
      <p:sp>
        <p:nvSpPr>
          <p:cNvPr id="19" name="TextBox 18">
            <a:extLst>
              <a:ext uri="{FF2B5EF4-FFF2-40B4-BE49-F238E27FC236}">
                <a16:creationId xmlns:a16="http://schemas.microsoft.com/office/drawing/2014/main" id="{30645220-B4E3-4D96-9C31-D3B31EE89CA1}"/>
              </a:ext>
            </a:extLst>
          </p:cNvPr>
          <p:cNvSpPr txBox="1"/>
          <p:nvPr/>
        </p:nvSpPr>
        <p:spPr>
          <a:xfrm>
            <a:off x="9879933" y="1983934"/>
            <a:ext cx="2977816" cy="400110"/>
          </a:xfrm>
          <a:prstGeom prst="rect">
            <a:avLst/>
          </a:prstGeom>
          <a:noFill/>
        </p:spPr>
        <p:txBody>
          <a:bodyPr wrap="square">
            <a:spAutoFit/>
          </a:bodyPr>
          <a:lstStyle/>
          <a:p>
            <a:r>
              <a:rPr lang="en-GB" sz="2000" dirty="0"/>
              <a:t>7 ships from Eretria</a:t>
            </a:r>
          </a:p>
        </p:txBody>
      </p:sp>
      <p:sp>
        <p:nvSpPr>
          <p:cNvPr id="21" name="TextBox 20">
            <a:extLst>
              <a:ext uri="{FF2B5EF4-FFF2-40B4-BE49-F238E27FC236}">
                <a16:creationId xmlns:a16="http://schemas.microsoft.com/office/drawing/2014/main" id="{A2CAAA17-3A0D-4279-AB26-98924FE1CE6D}"/>
              </a:ext>
            </a:extLst>
          </p:cNvPr>
          <p:cNvSpPr txBox="1"/>
          <p:nvPr/>
        </p:nvSpPr>
        <p:spPr>
          <a:xfrm>
            <a:off x="9767640" y="2443900"/>
            <a:ext cx="2977816" cy="400110"/>
          </a:xfrm>
          <a:prstGeom prst="rect">
            <a:avLst/>
          </a:prstGeom>
          <a:noFill/>
        </p:spPr>
        <p:txBody>
          <a:bodyPr wrap="square">
            <a:spAutoFit/>
          </a:bodyPr>
          <a:lstStyle/>
          <a:p>
            <a:r>
              <a:rPr lang="en-GB" sz="2000" dirty="0"/>
              <a:t>5 ships from </a:t>
            </a:r>
            <a:r>
              <a:rPr lang="en-GB" sz="2000" dirty="0" err="1"/>
              <a:t>Troezen</a:t>
            </a:r>
            <a:endParaRPr lang="en-GB" sz="2000" dirty="0"/>
          </a:p>
        </p:txBody>
      </p:sp>
      <p:sp>
        <p:nvSpPr>
          <p:cNvPr id="23" name="TextBox 22">
            <a:extLst>
              <a:ext uri="{FF2B5EF4-FFF2-40B4-BE49-F238E27FC236}">
                <a16:creationId xmlns:a16="http://schemas.microsoft.com/office/drawing/2014/main" id="{5E1382A6-31A5-4C1B-B1B4-272340F7262C}"/>
              </a:ext>
            </a:extLst>
          </p:cNvPr>
          <p:cNvSpPr txBox="1"/>
          <p:nvPr/>
        </p:nvSpPr>
        <p:spPr>
          <a:xfrm>
            <a:off x="9963152" y="2903866"/>
            <a:ext cx="2977816" cy="400110"/>
          </a:xfrm>
          <a:prstGeom prst="rect">
            <a:avLst/>
          </a:prstGeom>
          <a:noFill/>
        </p:spPr>
        <p:txBody>
          <a:bodyPr wrap="square">
            <a:spAutoFit/>
          </a:bodyPr>
          <a:lstStyle/>
          <a:p>
            <a:r>
              <a:rPr lang="en-GB" sz="2000" dirty="0"/>
              <a:t>4 ships* from </a:t>
            </a:r>
            <a:r>
              <a:rPr lang="en-GB" sz="2000" dirty="0" err="1"/>
              <a:t>Styra</a:t>
            </a:r>
            <a:endParaRPr lang="en-GB" sz="2000" dirty="0"/>
          </a:p>
        </p:txBody>
      </p:sp>
      <p:sp>
        <p:nvSpPr>
          <p:cNvPr id="25" name="TextBox 24">
            <a:extLst>
              <a:ext uri="{FF2B5EF4-FFF2-40B4-BE49-F238E27FC236}">
                <a16:creationId xmlns:a16="http://schemas.microsoft.com/office/drawing/2014/main" id="{BECF784B-4E1F-401D-BC69-63CEA407389C}"/>
              </a:ext>
            </a:extLst>
          </p:cNvPr>
          <p:cNvSpPr txBox="1"/>
          <p:nvPr/>
        </p:nvSpPr>
        <p:spPr>
          <a:xfrm>
            <a:off x="10116788" y="3353970"/>
            <a:ext cx="2977816" cy="400110"/>
          </a:xfrm>
          <a:prstGeom prst="rect">
            <a:avLst/>
          </a:prstGeom>
          <a:noFill/>
        </p:spPr>
        <p:txBody>
          <a:bodyPr wrap="square">
            <a:spAutoFit/>
          </a:bodyPr>
          <a:lstStyle/>
          <a:p>
            <a:r>
              <a:rPr lang="en-GB" sz="2000" dirty="0"/>
              <a:t>2 ships from </a:t>
            </a:r>
            <a:r>
              <a:rPr lang="en-GB" sz="2000" dirty="0" err="1"/>
              <a:t>Ceos</a:t>
            </a:r>
            <a:endParaRPr lang="en-GB" sz="2000" dirty="0"/>
          </a:p>
        </p:txBody>
      </p:sp>
      <p:sp>
        <p:nvSpPr>
          <p:cNvPr id="27" name="TextBox 26">
            <a:extLst>
              <a:ext uri="{FF2B5EF4-FFF2-40B4-BE49-F238E27FC236}">
                <a16:creationId xmlns:a16="http://schemas.microsoft.com/office/drawing/2014/main" id="{91F278FD-4085-4F11-A44E-319B77440F87}"/>
              </a:ext>
            </a:extLst>
          </p:cNvPr>
          <p:cNvSpPr txBox="1"/>
          <p:nvPr/>
        </p:nvSpPr>
        <p:spPr>
          <a:xfrm>
            <a:off x="9498936" y="4027250"/>
            <a:ext cx="2582780" cy="1169551"/>
          </a:xfrm>
          <a:prstGeom prst="rect">
            <a:avLst/>
          </a:prstGeom>
          <a:solidFill>
            <a:schemeClr val="bg1"/>
          </a:solidFill>
          <a:ln>
            <a:solidFill>
              <a:schemeClr val="accent1">
                <a:shade val="50000"/>
              </a:schemeClr>
            </a:solidFill>
          </a:ln>
        </p:spPr>
        <p:txBody>
          <a:bodyPr wrap="square" rtlCol="0">
            <a:spAutoFit/>
          </a:bodyPr>
          <a:lstStyle/>
          <a:p>
            <a:pPr algn="ctr"/>
            <a:r>
              <a:rPr lang="en-GB" sz="2800" dirty="0"/>
              <a:t>Total:</a:t>
            </a:r>
          </a:p>
          <a:p>
            <a:pPr algn="ctr"/>
            <a:r>
              <a:rPr lang="en-GB" sz="2800" dirty="0"/>
              <a:t>271 triremes</a:t>
            </a:r>
          </a:p>
          <a:p>
            <a:r>
              <a:rPr lang="en-GB" sz="1400" dirty="0"/>
              <a:t>(*excluding </a:t>
            </a:r>
            <a:r>
              <a:rPr lang="en-GB" sz="1400" dirty="0" err="1"/>
              <a:t>penteconters</a:t>
            </a:r>
            <a:r>
              <a:rPr lang="en-GB" sz="1400" dirty="0"/>
              <a:t>)</a:t>
            </a:r>
          </a:p>
        </p:txBody>
      </p:sp>
      <p:sp>
        <p:nvSpPr>
          <p:cNvPr id="28" name="TextBox 27">
            <a:extLst>
              <a:ext uri="{FF2B5EF4-FFF2-40B4-BE49-F238E27FC236}">
                <a16:creationId xmlns:a16="http://schemas.microsoft.com/office/drawing/2014/main" id="{25D7FDD7-E58D-4EEA-A868-289976EF9A62}"/>
              </a:ext>
            </a:extLst>
          </p:cNvPr>
          <p:cNvSpPr txBox="1"/>
          <p:nvPr/>
        </p:nvSpPr>
        <p:spPr>
          <a:xfrm>
            <a:off x="8246244" y="5242173"/>
            <a:ext cx="3905654" cy="1323439"/>
          </a:xfrm>
          <a:prstGeom prst="rect">
            <a:avLst/>
          </a:prstGeom>
          <a:solidFill>
            <a:srgbClr val="ECF9FF"/>
          </a:solidFill>
        </p:spPr>
        <p:txBody>
          <a:bodyPr wrap="square" rtlCol="0">
            <a:spAutoFit/>
          </a:bodyPr>
          <a:lstStyle/>
          <a:p>
            <a:pPr algn="ctr"/>
            <a:r>
              <a:rPr lang="en-GB" sz="1600" i="1" dirty="0"/>
              <a:t>‘When the Greeks on their arrival at Artemisium found a large Persian fleet lying at </a:t>
            </a:r>
            <a:r>
              <a:rPr lang="en-GB" sz="1600" i="1" dirty="0" err="1"/>
              <a:t>Aphetae</a:t>
            </a:r>
            <a:r>
              <a:rPr lang="en-GB" sz="1600" i="1" dirty="0"/>
              <a:t> … they were seized by panic, and began to consider abandoning Artemisium. This greatly alarmed the Euboeans.’ </a:t>
            </a:r>
            <a:r>
              <a:rPr lang="en-GB" sz="1600" dirty="0"/>
              <a:t>8.4</a:t>
            </a:r>
          </a:p>
        </p:txBody>
      </p:sp>
      <p:sp>
        <p:nvSpPr>
          <p:cNvPr id="2" name="TextBox 1">
            <a:extLst>
              <a:ext uri="{FF2B5EF4-FFF2-40B4-BE49-F238E27FC236}">
                <a16:creationId xmlns:a16="http://schemas.microsoft.com/office/drawing/2014/main" id="{7E2E9674-1F0D-45EE-899A-DB6A379A6D48}"/>
              </a:ext>
            </a:extLst>
          </p:cNvPr>
          <p:cNvSpPr txBox="1"/>
          <p:nvPr/>
        </p:nvSpPr>
        <p:spPr>
          <a:xfrm>
            <a:off x="8009494" y="6550223"/>
            <a:ext cx="4214588" cy="307777"/>
          </a:xfrm>
          <a:prstGeom prst="rect">
            <a:avLst/>
          </a:prstGeom>
          <a:solidFill>
            <a:schemeClr val="accent6">
              <a:lumMod val="20000"/>
              <a:lumOff val="80000"/>
            </a:schemeClr>
          </a:solidFill>
        </p:spPr>
        <p:txBody>
          <a:bodyPr wrap="square" rtlCol="0">
            <a:spAutoFit/>
          </a:bodyPr>
          <a:lstStyle/>
          <a:p>
            <a:r>
              <a:rPr lang="en-GB" sz="1400" dirty="0"/>
              <a:t>Note the parallel with indecision at Thermopylae 7.207</a:t>
            </a:r>
          </a:p>
        </p:txBody>
      </p:sp>
    </p:spTree>
    <p:extLst>
      <p:ext uri="{BB962C8B-B14F-4D97-AF65-F5344CB8AC3E}">
        <p14:creationId xmlns:p14="http://schemas.microsoft.com/office/powerpoint/2010/main" val="329355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aven Echo - Themistoceles">
            <a:extLst>
              <a:ext uri="{FF2B5EF4-FFF2-40B4-BE49-F238E27FC236}">
                <a16:creationId xmlns:a16="http://schemas.microsoft.com/office/drawing/2014/main" id="{EEC501D6-451A-4A3C-9F10-28E0F11731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68" r="8530"/>
          <a:stretch/>
        </p:blipFill>
        <p:spPr bwMode="auto">
          <a:xfrm>
            <a:off x="0" y="0"/>
            <a:ext cx="578136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7B0DDC-1AB5-4251-9358-ACF40CB8463B}"/>
              </a:ext>
            </a:extLst>
          </p:cNvPr>
          <p:cNvSpPr txBox="1"/>
          <p:nvPr/>
        </p:nvSpPr>
        <p:spPr>
          <a:xfrm>
            <a:off x="5921019" y="0"/>
            <a:ext cx="3052500" cy="707886"/>
          </a:xfrm>
          <a:prstGeom prst="rect">
            <a:avLst/>
          </a:prstGeom>
          <a:noFill/>
        </p:spPr>
        <p:txBody>
          <a:bodyPr wrap="square" rtlCol="0">
            <a:spAutoFit/>
          </a:bodyPr>
          <a:lstStyle/>
          <a:p>
            <a:r>
              <a:rPr lang="en-GB" sz="4000" b="1" dirty="0"/>
              <a:t>Themistocles</a:t>
            </a:r>
          </a:p>
        </p:txBody>
      </p:sp>
      <p:pic>
        <p:nvPicPr>
          <p:cNvPr id="3" name="Picture 2">
            <a:extLst>
              <a:ext uri="{FF2B5EF4-FFF2-40B4-BE49-F238E27FC236}">
                <a16:creationId xmlns:a16="http://schemas.microsoft.com/office/drawing/2014/main" id="{B55EC397-10A5-47D9-AA95-A87BF2DE8C40}"/>
              </a:ext>
            </a:extLst>
          </p:cNvPr>
          <p:cNvPicPr>
            <a:picLocks noChangeAspect="1"/>
          </p:cNvPicPr>
          <p:nvPr/>
        </p:nvPicPr>
        <p:blipFill rotWithShape="1">
          <a:blip r:embed="rId3"/>
          <a:srcRect l="9194" t="35842" r="49516" b="38925"/>
          <a:stretch/>
        </p:blipFill>
        <p:spPr>
          <a:xfrm>
            <a:off x="7157883" y="5127522"/>
            <a:ext cx="5034117" cy="1730478"/>
          </a:xfrm>
          <a:prstGeom prst="rect">
            <a:avLst/>
          </a:prstGeom>
        </p:spPr>
      </p:pic>
      <p:pic>
        <p:nvPicPr>
          <p:cNvPr id="5" name="Picture 4">
            <a:extLst>
              <a:ext uri="{FF2B5EF4-FFF2-40B4-BE49-F238E27FC236}">
                <a16:creationId xmlns:a16="http://schemas.microsoft.com/office/drawing/2014/main" id="{0788758B-394D-4E69-BD46-7D2F3F6F905C}"/>
              </a:ext>
            </a:extLst>
          </p:cNvPr>
          <p:cNvPicPr>
            <a:picLocks noChangeAspect="1"/>
          </p:cNvPicPr>
          <p:nvPr/>
        </p:nvPicPr>
        <p:blipFill>
          <a:blip r:embed="rId4"/>
          <a:stretch>
            <a:fillRect/>
          </a:stretch>
        </p:blipFill>
        <p:spPr>
          <a:xfrm>
            <a:off x="5781369" y="829415"/>
            <a:ext cx="6410631" cy="4575705"/>
          </a:xfrm>
          <a:prstGeom prst="rect">
            <a:avLst/>
          </a:prstGeom>
          <a:scene3d>
            <a:camera prst="orthographicFront">
              <a:rot lat="0" lon="0" rev="21510000"/>
            </a:camera>
            <a:lightRig rig="threePt" dir="t"/>
          </a:scene3d>
        </p:spPr>
      </p:pic>
      <p:sp>
        <p:nvSpPr>
          <p:cNvPr id="6" name="Rectangle 5">
            <a:extLst>
              <a:ext uri="{FF2B5EF4-FFF2-40B4-BE49-F238E27FC236}">
                <a16:creationId xmlns:a16="http://schemas.microsoft.com/office/drawing/2014/main" id="{2123206C-3C51-4C08-8943-45FA92B75525}"/>
              </a:ext>
            </a:extLst>
          </p:cNvPr>
          <p:cNvSpPr/>
          <p:nvPr/>
        </p:nvSpPr>
        <p:spPr>
          <a:xfrm>
            <a:off x="5781369" y="707886"/>
            <a:ext cx="6410631" cy="430034"/>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Plutarch’s Life of Themistocles   </a:t>
            </a:r>
            <a:r>
              <a:rPr lang="en-GB" sz="1200" dirty="0"/>
              <a:t>Extracts from Chapters 3-9</a:t>
            </a:r>
          </a:p>
        </p:txBody>
      </p:sp>
      <p:sp>
        <p:nvSpPr>
          <p:cNvPr id="7" name="Rectangle 6">
            <a:extLst>
              <a:ext uri="{FF2B5EF4-FFF2-40B4-BE49-F238E27FC236}">
                <a16:creationId xmlns:a16="http://schemas.microsoft.com/office/drawing/2014/main" id="{176D9EC6-92CA-4225-BEAA-BB23DC09DDB0}"/>
              </a:ext>
            </a:extLst>
          </p:cNvPr>
          <p:cNvSpPr/>
          <p:nvPr/>
        </p:nvSpPr>
        <p:spPr>
          <a:xfrm>
            <a:off x="5781369" y="1137920"/>
            <a:ext cx="4063671" cy="27785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GB" dirty="0"/>
              <a:t>A</a:t>
            </a:r>
          </a:p>
        </p:txBody>
      </p:sp>
      <p:sp>
        <p:nvSpPr>
          <p:cNvPr id="4" name="TextBox 3">
            <a:extLst>
              <a:ext uri="{FF2B5EF4-FFF2-40B4-BE49-F238E27FC236}">
                <a16:creationId xmlns:a16="http://schemas.microsoft.com/office/drawing/2014/main" id="{BBEF3628-6B03-4662-B7AD-7DB662507EEC}"/>
              </a:ext>
            </a:extLst>
          </p:cNvPr>
          <p:cNvSpPr txBox="1"/>
          <p:nvPr/>
        </p:nvSpPr>
        <p:spPr>
          <a:xfrm>
            <a:off x="0" y="5514398"/>
            <a:ext cx="7538720" cy="1354217"/>
          </a:xfrm>
          <a:prstGeom prst="rect">
            <a:avLst/>
          </a:prstGeom>
          <a:solidFill>
            <a:schemeClr val="bg1"/>
          </a:solidFill>
        </p:spPr>
        <p:txBody>
          <a:bodyPr wrap="square" rtlCol="0">
            <a:spAutoFit/>
          </a:bodyPr>
          <a:lstStyle/>
          <a:p>
            <a:r>
              <a:rPr lang="en-GB" b="1" dirty="0"/>
              <a:t>Key moments </a:t>
            </a:r>
            <a:r>
              <a:rPr lang="en-GB" sz="1600" dirty="0"/>
              <a:t>in Herodotus’ account before Salamis: </a:t>
            </a:r>
            <a:r>
              <a:rPr lang="en-GB" b="1" dirty="0"/>
              <a:t>		</a:t>
            </a:r>
          </a:p>
          <a:p>
            <a:pPr marL="285750" indent="-285750">
              <a:buFont typeface="Arial" panose="020B0604020202020204" pitchFamily="34" charset="0"/>
              <a:buChar char="•"/>
            </a:pPr>
            <a:r>
              <a:rPr lang="en-GB" sz="1600" b="1" dirty="0"/>
              <a:t>Wooden Walls </a:t>
            </a:r>
            <a:r>
              <a:rPr lang="en-GB" sz="1600" dirty="0"/>
              <a:t>and </a:t>
            </a:r>
            <a:r>
              <a:rPr lang="en-GB" sz="1600" b="1" dirty="0"/>
              <a:t>silver from </a:t>
            </a:r>
            <a:r>
              <a:rPr lang="en-GB" sz="1600" b="1" dirty="0" err="1"/>
              <a:t>Laurion</a:t>
            </a:r>
            <a:r>
              <a:rPr lang="en-GB" sz="1600" dirty="0"/>
              <a:t>. 7.143 and 144. </a:t>
            </a:r>
          </a:p>
          <a:p>
            <a:pPr marL="285750" indent="-285750">
              <a:buFont typeface="Arial" panose="020B0604020202020204" pitchFamily="34" charset="0"/>
              <a:buChar char="•"/>
            </a:pPr>
            <a:r>
              <a:rPr lang="en-GB" sz="1600" dirty="0"/>
              <a:t>Athenian acceptance of the Spartan Eurybiades as </a:t>
            </a:r>
            <a:r>
              <a:rPr lang="en-GB" sz="1600" b="1" dirty="0"/>
              <a:t>overall commander </a:t>
            </a:r>
            <a:r>
              <a:rPr lang="en-GB" sz="1600" dirty="0"/>
              <a:t>8.3. </a:t>
            </a:r>
          </a:p>
          <a:p>
            <a:pPr marL="285750" indent="-285750">
              <a:buFont typeface="Arial" panose="020B0604020202020204" pitchFamily="34" charset="0"/>
              <a:buChar char="•"/>
            </a:pPr>
            <a:r>
              <a:rPr lang="en-GB" sz="1600" dirty="0"/>
              <a:t>Euboean bribe (30 talents) used to win over Eurybiades (5 talents) and Adeimantus (3 talents) not to leave </a:t>
            </a:r>
            <a:r>
              <a:rPr lang="en-GB" sz="1600" b="1" dirty="0"/>
              <a:t>Artemisium</a:t>
            </a:r>
            <a:r>
              <a:rPr lang="en-GB" sz="1600" dirty="0"/>
              <a:t>. 8.4-5.</a:t>
            </a:r>
          </a:p>
        </p:txBody>
      </p:sp>
      <p:sp>
        <p:nvSpPr>
          <p:cNvPr id="10" name="TextBox 9">
            <a:extLst>
              <a:ext uri="{FF2B5EF4-FFF2-40B4-BE49-F238E27FC236}">
                <a16:creationId xmlns:a16="http://schemas.microsoft.com/office/drawing/2014/main" id="{1A3A354F-4AAE-4512-805D-4F69F63C50AD}"/>
              </a:ext>
            </a:extLst>
          </p:cNvPr>
          <p:cNvSpPr txBox="1"/>
          <p:nvPr/>
        </p:nvSpPr>
        <p:spPr>
          <a:xfrm>
            <a:off x="5113020" y="5322321"/>
            <a:ext cx="2425700" cy="369332"/>
          </a:xfrm>
          <a:prstGeom prst="rect">
            <a:avLst/>
          </a:prstGeom>
          <a:solidFill>
            <a:srgbClr val="FFCCFF"/>
          </a:solidFill>
        </p:spPr>
        <p:txBody>
          <a:bodyPr wrap="square">
            <a:spAutoFit/>
          </a:bodyPr>
          <a:lstStyle/>
          <a:p>
            <a:r>
              <a:rPr lang="en-GB" b="1" dirty="0"/>
              <a:t>Praise of Athens: 7.139</a:t>
            </a:r>
            <a:endParaRPr lang="en-GB" dirty="0"/>
          </a:p>
        </p:txBody>
      </p:sp>
    </p:spTree>
    <p:extLst>
      <p:ext uri="{BB962C8B-B14F-4D97-AF65-F5344CB8AC3E}">
        <p14:creationId xmlns:p14="http://schemas.microsoft.com/office/powerpoint/2010/main" val="1226829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vrion Ancient Silver Mines">
            <a:extLst>
              <a:ext uri="{FF2B5EF4-FFF2-40B4-BE49-F238E27FC236}">
                <a16:creationId xmlns:a16="http://schemas.microsoft.com/office/drawing/2014/main" id="{64183761-526D-4880-84F1-B1AC2FFAC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52"/>
            <a:ext cx="6205746" cy="41371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C201051-E3E4-46E3-8E4A-816C842664B9}"/>
              </a:ext>
            </a:extLst>
          </p:cNvPr>
          <p:cNvPicPr>
            <a:picLocks noChangeAspect="1"/>
          </p:cNvPicPr>
          <p:nvPr/>
        </p:nvPicPr>
        <p:blipFill>
          <a:blip r:embed="rId3"/>
          <a:stretch>
            <a:fillRect/>
          </a:stretch>
        </p:blipFill>
        <p:spPr>
          <a:xfrm>
            <a:off x="0" y="3352800"/>
            <a:ext cx="6205747" cy="3505200"/>
          </a:xfrm>
          <a:prstGeom prst="rect">
            <a:avLst/>
          </a:prstGeom>
        </p:spPr>
      </p:pic>
      <p:pic>
        <p:nvPicPr>
          <p:cNvPr id="5" name="Picture 4">
            <a:extLst>
              <a:ext uri="{FF2B5EF4-FFF2-40B4-BE49-F238E27FC236}">
                <a16:creationId xmlns:a16="http://schemas.microsoft.com/office/drawing/2014/main" id="{39B1F9B0-F8D3-43AA-BF65-49D032AE60C1}"/>
              </a:ext>
            </a:extLst>
          </p:cNvPr>
          <p:cNvPicPr>
            <a:picLocks noChangeAspect="1"/>
          </p:cNvPicPr>
          <p:nvPr/>
        </p:nvPicPr>
        <p:blipFill>
          <a:blip r:embed="rId4"/>
          <a:stretch>
            <a:fillRect/>
          </a:stretch>
        </p:blipFill>
        <p:spPr>
          <a:xfrm>
            <a:off x="6166096" y="0"/>
            <a:ext cx="6025904" cy="4655894"/>
          </a:xfrm>
          <a:prstGeom prst="rect">
            <a:avLst/>
          </a:prstGeom>
        </p:spPr>
      </p:pic>
      <p:pic>
        <p:nvPicPr>
          <p:cNvPr id="1028" name="Picture 4" descr="Greek Trireme | Trireme Ship | DK Find Out">
            <a:extLst>
              <a:ext uri="{FF2B5EF4-FFF2-40B4-BE49-F238E27FC236}">
                <a16:creationId xmlns:a16="http://schemas.microsoft.com/office/drawing/2014/main" id="{7150B7C3-2BA3-435F-ADE1-A3A758F408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8660" y="4656846"/>
            <a:ext cx="4239260" cy="2201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733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Steam Workshop::The Spartan Pit">
            <a:extLst>
              <a:ext uri="{FF2B5EF4-FFF2-40B4-BE49-F238E27FC236}">
                <a16:creationId xmlns:a16="http://schemas.microsoft.com/office/drawing/2014/main" id="{D02AA353-ABE2-4EEF-99E3-BB3160CB0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4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E04027B-A7AF-4964-952A-9ECA3171B3AD}"/>
              </a:ext>
            </a:extLst>
          </p:cNvPr>
          <p:cNvPicPr>
            <a:picLocks noChangeAspect="1"/>
          </p:cNvPicPr>
          <p:nvPr/>
        </p:nvPicPr>
        <p:blipFill>
          <a:blip r:embed="rId3"/>
          <a:stretch>
            <a:fillRect/>
          </a:stretch>
        </p:blipFill>
        <p:spPr>
          <a:xfrm>
            <a:off x="0" y="3291840"/>
            <a:ext cx="5994400" cy="3574101"/>
          </a:xfrm>
          <a:prstGeom prst="rect">
            <a:avLst/>
          </a:prstGeom>
        </p:spPr>
      </p:pic>
      <p:pic>
        <p:nvPicPr>
          <p:cNvPr id="5" name="Picture 4">
            <a:extLst>
              <a:ext uri="{FF2B5EF4-FFF2-40B4-BE49-F238E27FC236}">
                <a16:creationId xmlns:a16="http://schemas.microsoft.com/office/drawing/2014/main" id="{A1797CC7-56B3-4AC9-9D50-3D63A9CB4E15}"/>
              </a:ext>
            </a:extLst>
          </p:cNvPr>
          <p:cNvPicPr>
            <a:picLocks noChangeAspect="1"/>
          </p:cNvPicPr>
          <p:nvPr/>
        </p:nvPicPr>
        <p:blipFill>
          <a:blip r:embed="rId4"/>
          <a:stretch>
            <a:fillRect/>
          </a:stretch>
        </p:blipFill>
        <p:spPr>
          <a:xfrm>
            <a:off x="6083240" y="0"/>
            <a:ext cx="6108760" cy="3429000"/>
          </a:xfrm>
          <a:prstGeom prst="rect">
            <a:avLst/>
          </a:prstGeom>
        </p:spPr>
      </p:pic>
      <p:pic>
        <p:nvPicPr>
          <p:cNvPr id="2052" name="Picture 4" descr="Battle of Artemisium - Wikipedia">
            <a:extLst>
              <a:ext uri="{FF2B5EF4-FFF2-40B4-BE49-F238E27FC236}">
                <a16:creationId xmlns:a16="http://schemas.microsoft.com/office/drawing/2014/main" id="{BD9514EF-2488-4DF6-A0AB-474BEEA1FA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400" y="3407785"/>
            <a:ext cx="4632960" cy="34793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B54A42E-6F13-4782-AC26-A8A47DAC6D9A}"/>
              </a:ext>
            </a:extLst>
          </p:cNvPr>
          <p:cNvSpPr txBox="1"/>
          <p:nvPr/>
        </p:nvSpPr>
        <p:spPr>
          <a:xfrm>
            <a:off x="10640120" y="3726917"/>
            <a:ext cx="1551880" cy="2862322"/>
          </a:xfrm>
          <a:prstGeom prst="rect">
            <a:avLst/>
          </a:prstGeom>
          <a:solidFill>
            <a:schemeClr val="accent5">
              <a:lumMod val="20000"/>
              <a:lumOff val="80000"/>
            </a:schemeClr>
          </a:solidFill>
        </p:spPr>
        <p:txBody>
          <a:bodyPr wrap="square" rtlCol="0">
            <a:spAutoFit/>
          </a:bodyPr>
          <a:lstStyle/>
          <a:p>
            <a:pPr algn="ctr"/>
            <a:r>
              <a:rPr lang="en-GB" dirty="0"/>
              <a:t>Would you agree that  Greek unity was the most important factor in the ultimate defeat of Xerxes’ invasion?</a:t>
            </a:r>
          </a:p>
        </p:txBody>
      </p:sp>
    </p:spTree>
    <p:extLst>
      <p:ext uri="{BB962C8B-B14F-4D97-AF65-F5344CB8AC3E}">
        <p14:creationId xmlns:p14="http://schemas.microsoft.com/office/powerpoint/2010/main" val="142246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73D1EC-BA67-4C50-AE72-1108844094AA}"/>
              </a:ext>
            </a:extLst>
          </p:cNvPr>
          <p:cNvPicPr>
            <a:picLocks noChangeAspect="1"/>
          </p:cNvPicPr>
          <p:nvPr/>
        </p:nvPicPr>
        <p:blipFill>
          <a:blip r:embed="rId2"/>
          <a:stretch>
            <a:fillRect/>
          </a:stretch>
        </p:blipFill>
        <p:spPr>
          <a:xfrm>
            <a:off x="1" y="1"/>
            <a:ext cx="6366510" cy="1371600"/>
          </a:xfrm>
          <a:prstGeom prst="rect">
            <a:avLst/>
          </a:prstGeom>
        </p:spPr>
      </p:pic>
      <p:pic>
        <p:nvPicPr>
          <p:cNvPr id="5" name="Picture 4">
            <a:extLst>
              <a:ext uri="{FF2B5EF4-FFF2-40B4-BE49-F238E27FC236}">
                <a16:creationId xmlns:a16="http://schemas.microsoft.com/office/drawing/2014/main" id="{F1E6DE1A-6433-467D-B8D2-797430EF44BB}"/>
              </a:ext>
            </a:extLst>
          </p:cNvPr>
          <p:cNvPicPr>
            <a:picLocks noChangeAspect="1"/>
          </p:cNvPicPr>
          <p:nvPr/>
        </p:nvPicPr>
        <p:blipFill>
          <a:blip r:embed="rId3"/>
          <a:stretch>
            <a:fillRect/>
          </a:stretch>
        </p:blipFill>
        <p:spPr>
          <a:xfrm>
            <a:off x="0" y="1371601"/>
            <a:ext cx="6366510" cy="5074187"/>
          </a:xfrm>
          <a:prstGeom prst="rect">
            <a:avLst/>
          </a:prstGeom>
        </p:spPr>
      </p:pic>
      <p:pic>
        <p:nvPicPr>
          <p:cNvPr id="7" name="Picture 6">
            <a:extLst>
              <a:ext uri="{FF2B5EF4-FFF2-40B4-BE49-F238E27FC236}">
                <a16:creationId xmlns:a16="http://schemas.microsoft.com/office/drawing/2014/main" id="{531CD31A-E26C-4968-8561-2751A362097F}"/>
              </a:ext>
            </a:extLst>
          </p:cNvPr>
          <p:cNvPicPr>
            <a:picLocks noChangeAspect="1"/>
          </p:cNvPicPr>
          <p:nvPr/>
        </p:nvPicPr>
        <p:blipFill>
          <a:blip r:embed="rId4"/>
          <a:stretch>
            <a:fillRect/>
          </a:stretch>
        </p:blipFill>
        <p:spPr>
          <a:xfrm>
            <a:off x="6492239" y="0"/>
            <a:ext cx="5716555" cy="3007360"/>
          </a:xfrm>
          <a:prstGeom prst="rect">
            <a:avLst/>
          </a:prstGeom>
        </p:spPr>
      </p:pic>
      <p:pic>
        <p:nvPicPr>
          <p:cNvPr id="11" name="Picture 10">
            <a:extLst>
              <a:ext uri="{FF2B5EF4-FFF2-40B4-BE49-F238E27FC236}">
                <a16:creationId xmlns:a16="http://schemas.microsoft.com/office/drawing/2014/main" id="{767DFA4C-DDD7-4EA5-B4B1-E6B9D614F472}"/>
              </a:ext>
            </a:extLst>
          </p:cNvPr>
          <p:cNvPicPr>
            <a:picLocks noChangeAspect="1"/>
          </p:cNvPicPr>
          <p:nvPr/>
        </p:nvPicPr>
        <p:blipFill>
          <a:blip r:embed="rId5"/>
          <a:stretch>
            <a:fillRect/>
          </a:stretch>
        </p:blipFill>
        <p:spPr>
          <a:xfrm>
            <a:off x="6444934" y="3194911"/>
            <a:ext cx="5716555" cy="1036094"/>
          </a:xfrm>
          <a:prstGeom prst="rect">
            <a:avLst/>
          </a:prstGeom>
        </p:spPr>
      </p:pic>
      <p:pic>
        <p:nvPicPr>
          <p:cNvPr id="13" name="Picture 12">
            <a:extLst>
              <a:ext uri="{FF2B5EF4-FFF2-40B4-BE49-F238E27FC236}">
                <a16:creationId xmlns:a16="http://schemas.microsoft.com/office/drawing/2014/main" id="{3C007888-E3FC-4307-9E82-D062606566FC}"/>
              </a:ext>
            </a:extLst>
          </p:cNvPr>
          <p:cNvPicPr>
            <a:picLocks noChangeAspect="1"/>
          </p:cNvPicPr>
          <p:nvPr/>
        </p:nvPicPr>
        <p:blipFill>
          <a:blip r:embed="rId6"/>
          <a:stretch>
            <a:fillRect/>
          </a:stretch>
        </p:blipFill>
        <p:spPr>
          <a:xfrm>
            <a:off x="6444934" y="4231005"/>
            <a:ext cx="5779389" cy="2626995"/>
          </a:xfrm>
          <a:prstGeom prst="rect">
            <a:avLst/>
          </a:prstGeom>
        </p:spPr>
      </p:pic>
      <p:sp>
        <p:nvSpPr>
          <p:cNvPr id="2" name="Oval 1">
            <a:extLst>
              <a:ext uri="{FF2B5EF4-FFF2-40B4-BE49-F238E27FC236}">
                <a16:creationId xmlns:a16="http://schemas.microsoft.com/office/drawing/2014/main" id="{93EB44D7-7E1B-416A-94A5-BD371500F789}"/>
              </a:ext>
            </a:extLst>
          </p:cNvPr>
          <p:cNvSpPr/>
          <p:nvPr/>
        </p:nvSpPr>
        <p:spPr>
          <a:xfrm>
            <a:off x="6302060" y="5724525"/>
            <a:ext cx="5859429" cy="113347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EB8EA99-F4E0-46E0-8155-C31A88E3AD1D}"/>
              </a:ext>
            </a:extLst>
          </p:cNvPr>
          <p:cNvSpPr txBox="1"/>
          <p:nvPr/>
        </p:nvSpPr>
        <p:spPr>
          <a:xfrm>
            <a:off x="10112981" y="6291262"/>
            <a:ext cx="2048508" cy="369332"/>
          </a:xfrm>
          <a:prstGeom prst="rect">
            <a:avLst/>
          </a:prstGeom>
          <a:solidFill>
            <a:schemeClr val="bg1">
              <a:alpha val="74000"/>
            </a:schemeClr>
          </a:solidFill>
        </p:spPr>
        <p:txBody>
          <a:bodyPr wrap="square" rtlCol="0">
            <a:spAutoFit/>
          </a:bodyPr>
          <a:lstStyle/>
          <a:p>
            <a:r>
              <a:rPr lang="en-GB" dirty="0"/>
              <a:t>Pindar c.518-438BC</a:t>
            </a:r>
          </a:p>
        </p:txBody>
      </p:sp>
      <p:sp>
        <p:nvSpPr>
          <p:cNvPr id="6" name="TextBox 5">
            <a:extLst>
              <a:ext uri="{FF2B5EF4-FFF2-40B4-BE49-F238E27FC236}">
                <a16:creationId xmlns:a16="http://schemas.microsoft.com/office/drawing/2014/main" id="{24206E82-3A0E-4CB6-A123-F2B13B5C57B8}"/>
              </a:ext>
            </a:extLst>
          </p:cNvPr>
          <p:cNvSpPr txBox="1"/>
          <p:nvPr/>
        </p:nvSpPr>
        <p:spPr>
          <a:xfrm>
            <a:off x="30511" y="6421062"/>
            <a:ext cx="6603969" cy="461665"/>
          </a:xfrm>
          <a:prstGeom prst="rect">
            <a:avLst/>
          </a:prstGeom>
          <a:noFill/>
        </p:spPr>
        <p:txBody>
          <a:bodyPr wrap="square" rtlCol="0">
            <a:spAutoFit/>
          </a:bodyPr>
          <a:lstStyle/>
          <a:p>
            <a:r>
              <a:rPr lang="en-GB" sz="1200" dirty="0"/>
              <a:t>According to Herodotus 8.5, Herodotus gave Eurybiades 5 talents, Adeimantus the Corinthian 3 and kept the other 22! A talent is worth 6,000 drachmas and is enough to pay a trireme </a:t>
            </a:r>
            <a:r>
              <a:rPr lang="en-GB" sz="1200" dirty="0" err="1"/>
              <a:t>crewfor</a:t>
            </a:r>
            <a:r>
              <a:rPr lang="en-GB" sz="1200" dirty="0"/>
              <a:t> 1 month.</a:t>
            </a:r>
          </a:p>
        </p:txBody>
      </p:sp>
    </p:spTree>
    <p:extLst>
      <p:ext uri="{BB962C8B-B14F-4D97-AF65-F5344CB8AC3E}">
        <p14:creationId xmlns:p14="http://schemas.microsoft.com/office/powerpoint/2010/main" val="89636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C2319E-18F4-4067-B63C-5B95274BF2BD}"/>
              </a:ext>
            </a:extLst>
          </p:cNvPr>
          <p:cNvPicPr>
            <a:picLocks noChangeAspect="1"/>
          </p:cNvPicPr>
          <p:nvPr/>
        </p:nvPicPr>
        <p:blipFill>
          <a:blip r:embed="rId2"/>
          <a:stretch>
            <a:fillRect/>
          </a:stretch>
        </p:blipFill>
        <p:spPr>
          <a:xfrm>
            <a:off x="0" y="0"/>
            <a:ext cx="5640974" cy="6882794"/>
          </a:xfrm>
          <a:prstGeom prst="rect">
            <a:avLst/>
          </a:prstGeom>
        </p:spPr>
      </p:pic>
      <p:pic>
        <p:nvPicPr>
          <p:cNvPr id="5" name="Picture 4">
            <a:extLst>
              <a:ext uri="{FF2B5EF4-FFF2-40B4-BE49-F238E27FC236}">
                <a16:creationId xmlns:a16="http://schemas.microsoft.com/office/drawing/2014/main" id="{10D3907C-ED2F-4391-BCF3-5B37B0D2D742}"/>
              </a:ext>
            </a:extLst>
          </p:cNvPr>
          <p:cNvPicPr>
            <a:picLocks noChangeAspect="1"/>
          </p:cNvPicPr>
          <p:nvPr/>
        </p:nvPicPr>
        <p:blipFill>
          <a:blip r:embed="rId3"/>
          <a:stretch>
            <a:fillRect/>
          </a:stretch>
        </p:blipFill>
        <p:spPr>
          <a:xfrm>
            <a:off x="5640973" y="0"/>
            <a:ext cx="6568329" cy="6400800"/>
          </a:xfrm>
          <a:prstGeom prst="rect">
            <a:avLst/>
          </a:prstGeom>
        </p:spPr>
      </p:pic>
      <p:sp>
        <p:nvSpPr>
          <p:cNvPr id="2" name="Oval 1">
            <a:extLst>
              <a:ext uri="{FF2B5EF4-FFF2-40B4-BE49-F238E27FC236}">
                <a16:creationId xmlns:a16="http://schemas.microsoft.com/office/drawing/2014/main" id="{3AD5E107-F21B-4F0C-956F-8C21F59109A7}"/>
              </a:ext>
            </a:extLst>
          </p:cNvPr>
          <p:cNvSpPr/>
          <p:nvPr/>
        </p:nvSpPr>
        <p:spPr>
          <a:xfrm>
            <a:off x="-223520" y="1849120"/>
            <a:ext cx="5732412" cy="1158240"/>
          </a:xfrm>
          <a:prstGeom prst="ellipse">
            <a:avLst/>
          </a:prstGeom>
          <a:solidFill>
            <a:srgbClr val="FFE5F0">
              <a:alpha val="42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32737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FB8177F-1FC0-4295-BB62-563F0A6674E5}"/>
              </a:ext>
            </a:extLst>
          </p:cNvPr>
          <p:cNvSpPr txBox="1"/>
          <p:nvPr/>
        </p:nvSpPr>
        <p:spPr>
          <a:xfrm>
            <a:off x="0" y="5506806"/>
            <a:ext cx="6096000" cy="646331"/>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b="1" dirty="0" err="1"/>
              <a:t>Onomacritus</a:t>
            </a:r>
            <a:r>
              <a:rPr lang="en-GB" dirty="0"/>
              <a:t>, the disgraced oracle-monger, supported the </a:t>
            </a:r>
            <a:r>
              <a:rPr lang="en-GB" dirty="0" err="1"/>
              <a:t>Peisitratid</a:t>
            </a:r>
            <a:r>
              <a:rPr lang="en-GB" dirty="0"/>
              <a:t> bid with his dodgy oracles:</a:t>
            </a:r>
          </a:p>
        </p:txBody>
      </p:sp>
      <p:sp>
        <p:nvSpPr>
          <p:cNvPr id="22" name="TextBox 21">
            <a:extLst>
              <a:ext uri="{FF2B5EF4-FFF2-40B4-BE49-F238E27FC236}">
                <a16:creationId xmlns:a16="http://schemas.microsoft.com/office/drawing/2014/main" id="{819B368D-2208-4949-9690-72BFE5F7E632}"/>
              </a:ext>
            </a:extLst>
          </p:cNvPr>
          <p:cNvSpPr txBox="1"/>
          <p:nvPr/>
        </p:nvSpPr>
        <p:spPr>
          <a:xfrm>
            <a:off x="8035517" y="1890616"/>
            <a:ext cx="4156483" cy="3077766"/>
          </a:xfrm>
          <a:prstGeom prst="rect">
            <a:avLst/>
          </a:prstGeom>
          <a:solidFill>
            <a:schemeClr val="accent4">
              <a:lumMod val="60000"/>
              <a:lumOff val="40000"/>
            </a:schemeClr>
          </a:solidFill>
        </p:spPr>
        <p:txBody>
          <a:bodyPr wrap="square" rtlCol="0">
            <a:spAutoFit/>
          </a:bodyPr>
          <a:lstStyle/>
          <a:p>
            <a:pPr algn="ctr"/>
            <a:r>
              <a:rPr lang="en-GB" b="1" dirty="0" err="1"/>
              <a:t>Artabanus</a:t>
            </a:r>
            <a:r>
              <a:rPr lang="en-GB" b="1" dirty="0"/>
              <a:t> </a:t>
            </a:r>
            <a:r>
              <a:rPr lang="en-GB" sz="1400" b="1" dirty="0"/>
              <a:t>7.10</a:t>
            </a:r>
            <a:r>
              <a:rPr lang="en-GB" dirty="0"/>
              <a:t> </a:t>
            </a:r>
          </a:p>
          <a:p>
            <a:pPr algn="ctr"/>
            <a:r>
              <a:rPr lang="en-GB" sz="1600" dirty="0"/>
              <a:t>Xerxes’ cautious uncle is presented as the ‘</a:t>
            </a:r>
            <a:r>
              <a:rPr lang="en-GB" sz="1600" b="1" dirty="0"/>
              <a:t>wise counsellor</a:t>
            </a:r>
            <a:r>
              <a:rPr lang="en-GB" sz="1600" dirty="0"/>
              <a:t>’, a stock Herodotean device, </a:t>
            </a:r>
          </a:p>
          <a:p>
            <a:pPr marL="285750" indent="-285750" algn="ctr">
              <a:buFont typeface="Arial" panose="020B0604020202020204" pitchFamily="34" charset="0"/>
              <a:buChar char="•"/>
            </a:pPr>
            <a:r>
              <a:rPr lang="en-GB" sz="1600" b="1" i="1" dirty="0"/>
              <a:t>‘These Greeks are said to be great fighters’</a:t>
            </a:r>
            <a:r>
              <a:rPr lang="en-GB" sz="1600" b="1" dirty="0"/>
              <a:t> </a:t>
            </a:r>
            <a:r>
              <a:rPr lang="en-GB" sz="1600" dirty="0"/>
              <a:t>(remember Marathon?)</a:t>
            </a:r>
          </a:p>
          <a:p>
            <a:pPr marL="285750" indent="-285750" algn="ctr">
              <a:buFont typeface="Arial" panose="020B0604020202020204" pitchFamily="34" charset="0"/>
              <a:buChar char="•"/>
            </a:pPr>
            <a:r>
              <a:rPr lang="en-GB" sz="1600" b="1" dirty="0"/>
              <a:t>The Bridge across the Hellespont</a:t>
            </a:r>
            <a:r>
              <a:rPr lang="en-GB" sz="1600" dirty="0"/>
              <a:t> invites risk, should Xerxes ‘</a:t>
            </a:r>
            <a:r>
              <a:rPr lang="en-GB" sz="1600" i="1" dirty="0"/>
              <a:t>suffer a reverse’.</a:t>
            </a:r>
          </a:p>
          <a:p>
            <a:pPr algn="ctr"/>
            <a:r>
              <a:rPr lang="en-GB" sz="1600" dirty="0"/>
              <a:t>(Remember Darius and the Danube?)</a:t>
            </a:r>
          </a:p>
          <a:p>
            <a:pPr marL="285750" indent="-285750" algn="ctr">
              <a:buFont typeface="Arial" panose="020B0604020202020204" pitchFamily="34" charset="0"/>
              <a:buChar char="•"/>
            </a:pPr>
            <a:r>
              <a:rPr lang="en-GB" sz="1600" b="1" dirty="0"/>
              <a:t>Hubris: ‘</a:t>
            </a:r>
            <a:r>
              <a:rPr lang="en-GB" sz="1600" i="1" dirty="0"/>
              <a:t>Often a great army is destroyed by a little one … For God tolerates pride in none but himself.’</a:t>
            </a:r>
          </a:p>
          <a:p>
            <a:pPr marL="285750" indent="-285750" algn="r">
              <a:buFont typeface="Arial" panose="020B0604020202020204" pitchFamily="34" charset="0"/>
              <a:buChar char="•"/>
            </a:pPr>
            <a:r>
              <a:rPr lang="en-GB" sz="1600" b="1" i="1" dirty="0"/>
              <a:t>Haste is the mother of failure</a:t>
            </a:r>
            <a:r>
              <a:rPr lang="en-GB" sz="1600" i="1" dirty="0"/>
              <a:t>.</a:t>
            </a:r>
          </a:p>
        </p:txBody>
      </p:sp>
      <p:sp>
        <p:nvSpPr>
          <p:cNvPr id="18" name="Scroll: Horizontal 17">
            <a:extLst>
              <a:ext uri="{FF2B5EF4-FFF2-40B4-BE49-F238E27FC236}">
                <a16:creationId xmlns:a16="http://schemas.microsoft.com/office/drawing/2014/main" id="{C20E44E3-2F53-4219-854E-CDA982843D5A}"/>
              </a:ext>
            </a:extLst>
          </p:cNvPr>
          <p:cNvSpPr/>
          <p:nvPr/>
        </p:nvSpPr>
        <p:spPr>
          <a:xfrm>
            <a:off x="0" y="6023881"/>
            <a:ext cx="7239000" cy="834119"/>
          </a:xfrm>
          <a:prstGeom prst="horizontalScroll">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solidFill>
                  <a:schemeClr val="tx1"/>
                </a:solidFill>
                <a:latin typeface="Curlz MT" panose="04040404050702020202" pitchFamily="82" charset="0"/>
              </a:rPr>
              <a:t>It is fore-ordained that </a:t>
            </a:r>
            <a:r>
              <a:rPr lang="en-GB" b="1" i="1" u="sng" dirty="0">
                <a:solidFill>
                  <a:schemeClr val="tx1"/>
                </a:solidFill>
                <a:latin typeface="Curlz MT" panose="04040404050702020202" pitchFamily="82" charset="0"/>
              </a:rPr>
              <a:t>the Hellespont should be bridged </a:t>
            </a:r>
            <a:r>
              <a:rPr lang="en-GB" b="1" i="1" dirty="0">
                <a:solidFill>
                  <a:schemeClr val="tx1"/>
                </a:solidFill>
                <a:latin typeface="Curlz MT" panose="04040404050702020202" pitchFamily="82" charset="0"/>
              </a:rPr>
              <a:t>by a Persian</a:t>
            </a:r>
            <a:r>
              <a:rPr lang="en-GB" i="1" dirty="0">
                <a:solidFill>
                  <a:schemeClr val="tx1"/>
                </a:solidFill>
                <a:latin typeface="Curlz MT" panose="04040404050702020202" pitchFamily="82" charset="0"/>
              </a:rPr>
              <a:t>… </a:t>
            </a:r>
            <a:r>
              <a:rPr lang="en-GB" dirty="0">
                <a:solidFill>
                  <a:schemeClr val="tx1"/>
                </a:solidFill>
              </a:rPr>
              <a:t>7.6</a:t>
            </a:r>
          </a:p>
        </p:txBody>
      </p:sp>
      <p:sp>
        <p:nvSpPr>
          <p:cNvPr id="2" name="TextBox 1">
            <a:extLst>
              <a:ext uri="{FF2B5EF4-FFF2-40B4-BE49-F238E27FC236}">
                <a16:creationId xmlns:a16="http://schemas.microsoft.com/office/drawing/2014/main" id="{0B8D4CD5-E497-4C04-8042-A2E2C0D59B66}"/>
              </a:ext>
            </a:extLst>
          </p:cNvPr>
          <p:cNvSpPr txBox="1"/>
          <p:nvPr/>
        </p:nvSpPr>
        <p:spPr>
          <a:xfrm>
            <a:off x="4694015" y="9525"/>
            <a:ext cx="1774653" cy="707886"/>
          </a:xfrm>
          <a:prstGeom prst="rect">
            <a:avLst/>
          </a:prstGeom>
          <a:noFill/>
        </p:spPr>
        <p:txBody>
          <a:bodyPr wrap="none" rtlCol="0">
            <a:spAutoFit/>
          </a:bodyPr>
          <a:lstStyle/>
          <a:p>
            <a:r>
              <a:rPr lang="en-GB" sz="4000" b="1" dirty="0"/>
              <a:t>XERXES</a:t>
            </a:r>
          </a:p>
        </p:txBody>
      </p:sp>
      <p:pic>
        <p:nvPicPr>
          <p:cNvPr id="4" name="Picture 3">
            <a:extLst>
              <a:ext uri="{FF2B5EF4-FFF2-40B4-BE49-F238E27FC236}">
                <a16:creationId xmlns:a16="http://schemas.microsoft.com/office/drawing/2014/main" id="{9409540F-6D14-4445-A4C8-222A50EB1091}"/>
              </a:ext>
            </a:extLst>
          </p:cNvPr>
          <p:cNvPicPr>
            <a:picLocks noChangeAspect="1"/>
          </p:cNvPicPr>
          <p:nvPr/>
        </p:nvPicPr>
        <p:blipFill rotWithShape="1">
          <a:blip r:embed="rId3"/>
          <a:srcRect l="28468" t="54624" r="30242" b="20143"/>
          <a:stretch/>
        </p:blipFill>
        <p:spPr>
          <a:xfrm>
            <a:off x="3064282" y="1913287"/>
            <a:ext cx="5034117" cy="1730478"/>
          </a:xfrm>
          <a:prstGeom prst="rect">
            <a:avLst/>
          </a:prstGeom>
        </p:spPr>
      </p:pic>
      <p:sp>
        <p:nvSpPr>
          <p:cNvPr id="5" name="TextBox 4">
            <a:extLst>
              <a:ext uri="{FF2B5EF4-FFF2-40B4-BE49-F238E27FC236}">
                <a16:creationId xmlns:a16="http://schemas.microsoft.com/office/drawing/2014/main" id="{B9D66483-349E-40EC-A2A9-DC4EECF393B5}"/>
              </a:ext>
            </a:extLst>
          </p:cNvPr>
          <p:cNvSpPr txBox="1"/>
          <p:nvPr/>
        </p:nvSpPr>
        <p:spPr>
          <a:xfrm>
            <a:off x="0" y="936318"/>
            <a:ext cx="12296775" cy="646331"/>
          </a:xfrm>
          <a:prstGeom prst="rect">
            <a:avLst/>
          </a:prstGeom>
          <a:noFill/>
        </p:spPr>
        <p:txBody>
          <a:bodyPr wrap="square" rtlCol="0">
            <a:spAutoFit/>
          </a:bodyPr>
          <a:lstStyle/>
          <a:p>
            <a:r>
              <a:rPr lang="en-GB" dirty="0"/>
              <a:t>Xerxes is presented by Herodotus as being </a:t>
            </a:r>
            <a:r>
              <a:rPr lang="en-GB" b="1" dirty="0"/>
              <a:t>initially reluctant </a:t>
            </a:r>
            <a:r>
              <a:rPr lang="en-GB" dirty="0"/>
              <a:t>to embark on an expedition to Greece, in spite of Darius’ three years of preparations before his death in 486BC. The most pressing reason was the revolt of Egypt, which Xerxes swiftly puts down. 7.7.</a:t>
            </a:r>
          </a:p>
        </p:txBody>
      </p:sp>
      <p:sp>
        <p:nvSpPr>
          <p:cNvPr id="7" name="TextBox 6">
            <a:extLst>
              <a:ext uri="{FF2B5EF4-FFF2-40B4-BE49-F238E27FC236}">
                <a16:creationId xmlns:a16="http://schemas.microsoft.com/office/drawing/2014/main" id="{A60FF8E6-E6DC-451A-B38B-D580FA974032}"/>
              </a:ext>
            </a:extLst>
          </p:cNvPr>
          <p:cNvSpPr txBox="1"/>
          <p:nvPr/>
        </p:nvSpPr>
        <p:spPr>
          <a:xfrm>
            <a:off x="4358880" y="1543955"/>
            <a:ext cx="2622945" cy="369332"/>
          </a:xfrm>
          <a:prstGeom prst="rect">
            <a:avLst/>
          </a:prstGeom>
          <a:solidFill>
            <a:schemeClr val="accent4">
              <a:lumMod val="20000"/>
              <a:lumOff val="80000"/>
            </a:schemeClr>
          </a:solidFill>
        </p:spPr>
        <p:txBody>
          <a:bodyPr wrap="square" rtlCol="0">
            <a:spAutoFit/>
          </a:bodyPr>
          <a:lstStyle/>
          <a:p>
            <a:r>
              <a:rPr lang="en-GB" dirty="0"/>
              <a:t>So what persuades him?</a:t>
            </a:r>
          </a:p>
        </p:txBody>
      </p:sp>
      <p:sp>
        <p:nvSpPr>
          <p:cNvPr id="8" name="TextBox 7">
            <a:extLst>
              <a:ext uri="{FF2B5EF4-FFF2-40B4-BE49-F238E27FC236}">
                <a16:creationId xmlns:a16="http://schemas.microsoft.com/office/drawing/2014/main" id="{8E768B9F-61B9-4F0D-8D75-D0B94A8196B9}"/>
              </a:ext>
            </a:extLst>
          </p:cNvPr>
          <p:cNvSpPr txBox="1"/>
          <p:nvPr/>
        </p:nvSpPr>
        <p:spPr>
          <a:xfrm>
            <a:off x="2590800" y="576685"/>
            <a:ext cx="6324600" cy="369332"/>
          </a:xfrm>
          <a:prstGeom prst="rect">
            <a:avLst/>
          </a:prstGeom>
          <a:noFill/>
        </p:spPr>
        <p:txBody>
          <a:bodyPr wrap="square" rtlCol="0">
            <a:spAutoFit/>
          </a:bodyPr>
          <a:lstStyle/>
          <a:p>
            <a:r>
              <a:rPr lang="en-GB" i="1" dirty="0"/>
              <a:t>Xerxes at first was not at all interested in invading Greece. </a:t>
            </a:r>
            <a:r>
              <a:rPr lang="en-GB" dirty="0"/>
              <a:t>7.5</a:t>
            </a:r>
          </a:p>
        </p:txBody>
      </p:sp>
      <p:sp>
        <p:nvSpPr>
          <p:cNvPr id="9" name="TextBox 8">
            <a:extLst>
              <a:ext uri="{FF2B5EF4-FFF2-40B4-BE49-F238E27FC236}">
                <a16:creationId xmlns:a16="http://schemas.microsoft.com/office/drawing/2014/main" id="{F868A2C4-2299-432F-B542-B3E485DDDBEC}"/>
              </a:ext>
            </a:extLst>
          </p:cNvPr>
          <p:cNvSpPr txBox="1"/>
          <p:nvPr/>
        </p:nvSpPr>
        <p:spPr>
          <a:xfrm>
            <a:off x="0" y="2613374"/>
            <a:ext cx="3140482" cy="1600438"/>
          </a:xfrm>
          <a:prstGeom prst="rect">
            <a:avLst/>
          </a:prstGeom>
          <a:solidFill>
            <a:srgbClr val="7030A0"/>
          </a:solidFill>
        </p:spPr>
        <p:txBody>
          <a:bodyPr wrap="square" rtlCol="0">
            <a:spAutoFit/>
          </a:bodyPr>
          <a:lstStyle/>
          <a:p>
            <a:pPr algn="ctr"/>
            <a:r>
              <a:rPr lang="en-GB" b="1" dirty="0" err="1">
                <a:solidFill>
                  <a:schemeClr val="bg1"/>
                </a:solidFill>
              </a:rPr>
              <a:t>Mardonius</a:t>
            </a:r>
            <a:r>
              <a:rPr lang="en-GB" dirty="0">
                <a:solidFill>
                  <a:schemeClr val="bg1"/>
                </a:solidFill>
              </a:rPr>
              <a:t> </a:t>
            </a:r>
          </a:p>
          <a:p>
            <a:pPr algn="ctr"/>
            <a:r>
              <a:rPr lang="en-GB" sz="1600" dirty="0">
                <a:solidFill>
                  <a:schemeClr val="bg1"/>
                </a:solidFill>
              </a:rPr>
              <a:t>is presented as the prime mover. He constantly urges Xerxes to seek:</a:t>
            </a:r>
          </a:p>
          <a:p>
            <a:pPr marL="285750" indent="-285750" algn="ctr">
              <a:buFont typeface="Arial" panose="020B0604020202020204" pitchFamily="34" charset="0"/>
              <a:buChar char="•"/>
            </a:pPr>
            <a:r>
              <a:rPr lang="en-GB" sz="1600" b="1" dirty="0">
                <a:solidFill>
                  <a:schemeClr val="bg1"/>
                </a:solidFill>
              </a:rPr>
              <a:t>revenge</a:t>
            </a:r>
            <a:r>
              <a:rPr lang="en-GB" sz="1600" dirty="0">
                <a:solidFill>
                  <a:schemeClr val="bg1"/>
                </a:solidFill>
              </a:rPr>
              <a:t> against the Athenians</a:t>
            </a:r>
          </a:p>
          <a:p>
            <a:pPr marL="285750" indent="-285750" algn="ctr">
              <a:buFont typeface="Arial" panose="020B0604020202020204" pitchFamily="34" charset="0"/>
              <a:buChar char="•"/>
            </a:pPr>
            <a:r>
              <a:rPr lang="en-GB" sz="1600" b="1" dirty="0">
                <a:solidFill>
                  <a:schemeClr val="bg1"/>
                </a:solidFill>
              </a:rPr>
              <a:t>glory</a:t>
            </a:r>
            <a:r>
              <a:rPr lang="en-GB" sz="1600" dirty="0">
                <a:solidFill>
                  <a:schemeClr val="bg1"/>
                </a:solidFill>
              </a:rPr>
              <a:t> through conquest </a:t>
            </a:r>
          </a:p>
          <a:p>
            <a:pPr marL="285750" indent="-285750" algn="ctr">
              <a:buFont typeface="Arial" panose="020B0604020202020204" pitchFamily="34" charset="0"/>
              <a:buChar char="•"/>
            </a:pPr>
            <a:r>
              <a:rPr lang="en-GB" sz="1600" dirty="0">
                <a:solidFill>
                  <a:schemeClr val="bg1"/>
                </a:solidFill>
              </a:rPr>
              <a:t>the </a:t>
            </a:r>
            <a:r>
              <a:rPr lang="en-GB" sz="1600" b="1" dirty="0">
                <a:solidFill>
                  <a:schemeClr val="bg1"/>
                </a:solidFill>
              </a:rPr>
              <a:t>riches</a:t>
            </a:r>
            <a:r>
              <a:rPr lang="en-GB" sz="1600" dirty="0">
                <a:solidFill>
                  <a:schemeClr val="bg1"/>
                </a:solidFill>
              </a:rPr>
              <a:t> of Europe  7.5 +7.9</a:t>
            </a:r>
          </a:p>
        </p:txBody>
      </p:sp>
      <p:sp>
        <p:nvSpPr>
          <p:cNvPr id="12" name="Speech Bubble: Oval 11">
            <a:extLst>
              <a:ext uri="{FF2B5EF4-FFF2-40B4-BE49-F238E27FC236}">
                <a16:creationId xmlns:a16="http://schemas.microsoft.com/office/drawing/2014/main" id="{2B5BB96C-8925-49A2-AEA2-4C5B9650834E}"/>
              </a:ext>
            </a:extLst>
          </p:cNvPr>
          <p:cNvSpPr/>
          <p:nvPr/>
        </p:nvSpPr>
        <p:spPr>
          <a:xfrm>
            <a:off x="6096000" y="4268486"/>
            <a:ext cx="3133922" cy="2421072"/>
          </a:xfrm>
          <a:prstGeom prst="wedgeEllipseCallout">
            <a:avLst>
              <a:gd name="adj1" fmla="val -62122"/>
              <a:gd name="adj2" fmla="val -11792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1"/>
                </a:solidFill>
              </a:rPr>
              <a:t>At last I have found a way to win for Persia not glory only, but a country as large and as rich as our own – indeed richer – and at the same time to get satisfaction and revenge. … </a:t>
            </a:r>
            <a:r>
              <a:rPr lang="en-GB" sz="1400" b="1" i="1" u="sng" dirty="0">
                <a:solidFill>
                  <a:schemeClr val="tx1"/>
                </a:solidFill>
              </a:rPr>
              <a:t>I will bridge the Hellespont</a:t>
            </a:r>
            <a:r>
              <a:rPr lang="en-GB" sz="1400" b="1" i="1" dirty="0">
                <a:solidFill>
                  <a:schemeClr val="tx1"/>
                </a:solidFill>
              </a:rPr>
              <a:t> and march an army through Europe into Greece</a:t>
            </a:r>
            <a:r>
              <a:rPr lang="en-GB" sz="1200" i="1" dirty="0">
                <a:solidFill>
                  <a:schemeClr val="tx1"/>
                </a:solidFill>
              </a:rPr>
              <a:t>, and punish the Athenians…’  </a:t>
            </a:r>
            <a:r>
              <a:rPr lang="en-GB" sz="1200" dirty="0">
                <a:solidFill>
                  <a:schemeClr val="tx1"/>
                </a:solidFill>
              </a:rPr>
              <a:t>7.8</a:t>
            </a:r>
            <a:endParaRPr lang="en-GB" sz="1200" i="1" dirty="0">
              <a:solidFill>
                <a:schemeClr val="tx1"/>
              </a:solidFill>
            </a:endParaRPr>
          </a:p>
        </p:txBody>
      </p:sp>
      <p:sp>
        <p:nvSpPr>
          <p:cNvPr id="14" name="TextBox 13">
            <a:extLst>
              <a:ext uri="{FF2B5EF4-FFF2-40B4-BE49-F238E27FC236}">
                <a16:creationId xmlns:a16="http://schemas.microsoft.com/office/drawing/2014/main" id="{5CAD2562-36C6-41C6-8EB5-EAC99ADA2529}"/>
              </a:ext>
            </a:extLst>
          </p:cNvPr>
          <p:cNvSpPr txBox="1"/>
          <p:nvPr/>
        </p:nvSpPr>
        <p:spPr>
          <a:xfrm>
            <a:off x="-1" y="4316514"/>
            <a:ext cx="5587999" cy="307777"/>
          </a:xfrm>
          <a:prstGeom prst="rect">
            <a:avLst/>
          </a:prstGeom>
          <a:noFill/>
          <a:ln>
            <a:noFill/>
          </a:ln>
        </p:spPr>
        <p:txBody>
          <a:bodyPr wrap="square" rtlCol="0">
            <a:spAutoFit/>
          </a:bodyPr>
          <a:lstStyle/>
          <a:p>
            <a:r>
              <a:rPr lang="en-GB" sz="1400" dirty="0"/>
              <a:t>‘</a:t>
            </a:r>
            <a:r>
              <a:rPr lang="en-GB" sz="1400" i="1" dirty="0"/>
              <a:t>Certain other occurrences</a:t>
            </a:r>
            <a:r>
              <a:rPr lang="en-GB" sz="1400" dirty="0"/>
              <a:t>’ support </a:t>
            </a:r>
            <a:r>
              <a:rPr lang="en-GB" sz="1400" dirty="0" err="1"/>
              <a:t>Mardonius</a:t>
            </a:r>
            <a:r>
              <a:rPr lang="en-GB" sz="1400" dirty="0"/>
              <a:t>’ bid:</a:t>
            </a:r>
          </a:p>
        </p:txBody>
      </p:sp>
      <p:sp>
        <p:nvSpPr>
          <p:cNvPr id="15" name="TextBox 14">
            <a:extLst>
              <a:ext uri="{FF2B5EF4-FFF2-40B4-BE49-F238E27FC236}">
                <a16:creationId xmlns:a16="http://schemas.microsoft.com/office/drawing/2014/main" id="{248382EE-7D2C-4898-AE6D-2199AB71B7E2}"/>
              </a:ext>
            </a:extLst>
          </p:cNvPr>
          <p:cNvSpPr txBox="1"/>
          <p:nvPr/>
        </p:nvSpPr>
        <p:spPr>
          <a:xfrm>
            <a:off x="0" y="4670581"/>
            <a:ext cx="5588000" cy="369332"/>
          </a:xfrm>
          <a:prstGeom prst="rect">
            <a:avLst/>
          </a:prstGeom>
          <a:solidFill>
            <a:srgbClr val="F4EDF9"/>
          </a:solidFill>
        </p:spPr>
        <p:txBody>
          <a:bodyPr wrap="square" rtlCol="0">
            <a:spAutoFit/>
          </a:bodyPr>
          <a:lstStyle/>
          <a:p>
            <a:pPr marL="285750" indent="-285750">
              <a:buFont typeface="Arial" panose="020B0604020202020204" pitchFamily="34" charset="0"/>
              <a:buChar char="•"/>
            </a:pPr>
            <a:r>
              <a:rPr lang="en-GB" dirty="0"/>
              <a:t>The </a:t>
            </a:r>
            <a:r>
              <a:rPr lang="en-GB" b="1" dirty="0" err="1"/>
              <a:t>Aleuadae</a:t>
            </a:r>
            <a:r>
              <a:rPr lang="en-GB" b="1" dirty="0"/>
              <a:t> of Thessaly </a:t>
            </a:r>
            <a:r>
              <a:rPr lang="en-GB" dirty="0"/>
              <a:t>offered ‘</a:t>
            </a:r>
            <a:r>
              <a:rPr lang="en-GB" i="1" dirty="0"/>
              <a:t>zealous assistance</a:t>
            </a:r>
            <a:r>
              <a:rPr lang="en-GB" dirty="0"/>
              <a:t>’.</a:t>
            </a:r>
          </a:p>
        </p:txBody>
      </p:sp>
      <p:sp>
        <p:nvSpPr>
          <p:cNvPr id="16" name="TextBox 15">
            <a:extLst>
              <a:ext uri="{FF2B5EF4-FFF2-40B4-BE49-F238E27FC236}">
                <a16:creationId xmlns:a16="http://schemas.microsoft.com/office/drawing/2014/main" id="{B8F7E78C-E8CE-4399-B19B-E82D68F4939C}"/>
              </a:ext>
            </a:extLst>
          </p:cNvPr>
          <p:cNvSpPr txBox="1"/>
          <p:nvPr/>
        </p:nvSpPr>
        <p:spPr>
          <a:xfrm>
            <a:off x="0" y="5095993"/>
            <a:ext cx="6096000" cy="369332"/>
          </a:xfrm>
          <a:prstGeom prst="rect">
            <a:avLst/>
          </a:prstGeom>
          <a:solidFill>
            <a:srgbClr val="FFFFCC"/>
          </a:solidFill>
        </p:spPr>
        <p:txBody>
          <a:bodyPr wrap="square" rtlCol="0">
            <a:spAutoFit/>
          </a:bodyPr>
          <a:lstStyle/>
          <a:p>
            <a:pPr marL="285750" indent="-285750">
              <a:buFont typeface="Arial" panose="020B0604020202020204" pitchFamily="34" charset="0"/>
              <a:buChar char="•"/>
            </a:pPr>
            <a:r>
              <a:rPr lang="en-GB" dirty="0"/>
              <a:t>The </a:t>
            </a:r>
            <a:r>
              <a:rPr lang="en-GB" b="1" dirty="0" err="1"/>
              <a:t>Peisistratids</a:t>
            </a:r>
            <a:r>
              <a:rPr lang="en-GB" b="1" dirty="0"/>
              <a:t> of Athens</a:t>
            </a:r>
            <a:r>
              <a:rPr lang="en-GB" dirty="0"/>
              <a:t>, resident in Susa offered ‘</a:t>
            </a:r>
            <a:r>
              <a:rPr lang="en-GB" i="1" dirty="0"/>
              <a:t>advice</a:t>
            </a:r>
            <a:r>
              <a:rPr lang="en-GB" dirty="0"/>
              <a:t>’.</a:t>
            </a:r>
          </a:p>
        </p:txBody>
      </p:sp>
      <p:sp>
        <p:nvSpPr>
          <p:cNvPr id="19" name="TextBox 18">
            <a:extLst>
              <a:ext uri="{FF2B5EF4-FFF2-40B4-BE49-F238E27FC236}">
                <a16:creationId xmlns:a16="http://schemas.microsoft.com/office/drawing/2014/main" id="{5A41BE06-D572-41CD-9F4F-68E4FA089D96}"/>
              </a:ext>
            </a:extLst>
          </p:cNvPr>
          <p:cNvSpPr txBox="1"/>
          <p:nvPr/>
        </p:nvSpPr>
        <p:spPr>
          <a:xfrm>
            <a:off x="7356715" y="1606350"/>
            <a:ext cx="4835285" cy="307777"/>
          </a:xfrm>
          <a:prstGeom prst="rect">
            <a:avLst/>
          </a:prstGeom>
          <a:solidFill>
            <a:srgbClr val="7030A0"/>
          </a:solidFill>
        </p:spPr>
        <p:txBody>
          <a:bodyPr wrap="square" rtlCol="0">
            <a:spAutoFit/>
          </a:bodyPr>
          <a:lstStyle/>
          <a:p>
            <a:r>
              <a:rPr lang="en-GB" sz="1400" dirty="0" err="1">
                <a:solidFill>
                  <a:schemeClr val="bg1"/>
                </a:solidFill>
              </a:rPr>
              <a:t>Mardonius</a:t>
            </a:r>
            <a:r>
              <a:rPr lang="en-GB" sz="1400" dirty="0">
                <a:solidFill>
                  <a:schemeClr val="bg1"/>
                </a:solidFill>
              </a:rPr>
              <a:t> develops his arguments (7.9), then there is a silence. </a:t>
            </a:r>
          </a:p>
        </p:txBody>
      </p:sp>
      <p:sp>
        <p:nvSpPr>
          <p:cNvPr id="23" name="TextBox 22">
            <a:extLst>
              <a:ext uri="{FF2B5EF4-FFF2-40B4-BE49-F238E27FC236}">
                <a16:creationId xmlns:a16="http://schemas.microsoft.com/office/drawing/2014/main" id="{1ED2DDDF-4974-4539-9F55-C0B5A98CC787}"/>
              </a:ext>
            </a:extLst>
          </p:cNvPr>
          <p:cNvSpPr txBox="1"/>
          <p:nvPr/>
        </p:nvSpPr>
        <p:spPr>
          <a:xfrm>
            <a:off x="9213929" y="5688449"/>
            <a:ext cx="2994064" cy="1169551"/>
          </a:xfrm>
          <a:prstGeom prst="rect">
            <a:avLst/>
          </a:prstGeom>
          <a:solidFill>
            <a:schemeClr val="bg1">
              <a:lumMod val="85000"/>
            </a:schemeClr>
          </a:solidFill>
        </p:spPr>
        <p:txBody>
          <a:bodyPr wrap="square" rtlCol="0">
            <a:spAutoFit/>
          </a:bodyPr>
          <a:lstStyle/>
          <a:p>
            <a:r>
              <a:rPr lang="en-GB" sz="1400" dirty="0"/>
              <a:t>His uncle’s words later convince Xerxes to </a:t>
            </a:r>
            <a:r>
              <a:rPr lang="en-GB" sz="1400" b="1" dirty="0"/>
              <a:t>change his mind</a:t>
            </a:r>
            <a:r>
              <a:rPr lang="en-GB" sz="1400" dirty="0"/>
              <a:t>, but then a terrible dream keeps haunting Xerxes. The King makes </a:t>
            </a:r>
            <a:r>
              <a:rPr lang="en-GB" sz="1400" dirty="0" err="1"/>
              <a:t>Artabanus</a:t>
            </a:r>
            <a:r>
              <a:rPr lang="en-GB" sz="1400" dirty="0"/>
              <a:t> dress in his pjs and the same terrible dream says….</a:t>
            </a:r>
          </a:p>
        </p:txBody>
      </p:sp>
      <p:pic>
        <p:nvPicPr>
          <p:cNvPr id="25" name="Picture 24">
            <a:extLst>
              <a:ext uri="{FF2B5EF4-FFF2-40B4-BE49-F238E27FC236}">
                <a16:creationId xmlns:a16="http://schemas.microsoft.com/office/drawing/2014/main" id="{7A716304-C5C4-4224-85FD-EA254CAC0941}"/>
              </a:ext>
            </a:extLst>
          </p:cNvPr>
          <p:cNvPicPr>
            <a:picLocks noChangeAspect="1"/>
          </p:cNvPicPr>
          <p:nvPr/>
        </p:nvPicPr>
        <p:blipFill rotWithShape="1">
          <a:blip r:embed="rId4"/>
          <a:srcRect l="64729" t="34058" r="22880" b="37247"/>
          <a:stretch/>
        </p:blipFill>
        <p:spPr>
          <a:xfrm flipH="1">
            <a:off x="3108963" y="1923165"/>
            <a:ext cx="1768715" cy="2303983"/>
          </a:xfrm>
          <a:prstGeom prst="rect">
            <a:avLst/>
          </a:prstGeom>
        </p:spPr>
      </p:pic>
      <p:sp>
        <p:nvSpPr>
          <p:cNvPr id="11" name="TextBox 10">
            <a:extLst>
              <a:ext uri="{FF2B5EF4-FFF2-40B4-BE49-F238E27FC236}">
                <a16:creationId xmlns:a16="http://schemas.microsoft.com/office/drawing/2014/main" id="{E74CDF26-B332-4674-B3CD-ABDE21F5EDBE}"/>
              </a:ext>
            </a:extLst>
          </p:cNvPr>
          <p:cNvSpPr txBox="1"/>
          <p:nvPr/>
        </p:nvSpPr>
        <p:spPr>
          <a:xfrm>
            <a:off x="3170357" y="3629369"/>
            <a:ext cx="4835285" cy="646331"/>
          </a:xfrm>
          <a:prstGeom prst="rect">
            <a:avLst/>
          </a:prstGeom>
          <a:solidFill>
            <a:schemeClr val="tx1"/>
          </a:solidFill>
        </p:spPr>
        <p:txBody>
          <a:bodyPr wrap="square" rtlCol="0">
            <a:spAutoFit/>
          </a:bodyPr>
          <a:lstStyle/>
          <a:p>
            <a:pPr algn="ctr"/>
            <a:r>
              <a:rPr lang="en-GB" dirty="0">
                <a:solidFill>
                  <a:schemeClr val="bg1"/>
                </a:solidFill>
              </a:rPr>
              <a:t>After announcing his decision, Xerxes invites ‘debate’ on the subject!</a:t>
            </a:r>
          </a:p>
        </p:txBody>
      </p:sp>
      <p:sp>
        <p:nvSpPr>
          <p:cNvPr id="13" name="Thought Bubble: Cloud 12">
            <a:extLst>
              <a:ext uri="{FF2B5EF4-FFF2-40B4-BE49-F238E27FC236}">
                <a16:creationId xmlns:a16="http://schemas.microsoft.com/office/drawing/2014/main" id="{B8E3445E-37B9-4B07-A492-D48FFE570E4A}"/>
              </a:ext>
            </a:extLst>
          </p:cNvPr>
          <p:cNvSpPr/>
          <p:nvPr/>
        </p:nvSpPr>
        <p:spPr>
          <a:xfrm>
            <a:off x="-1" y="1543956"/>
            <a:ext cx="3912041" cy="1001566"/>
          </a:xfrm>
          <a:prstGeom prst="cloudCallout">
            <a:avLst>
              <a:gd name="adj1" fmla="val 56211"/>
              <a:gd name="adj2" fmla="val 46893"/>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err="1">
                <a:solidFill>
                  <a:schemeClr val="tx1"/>
                </a:solidFill>
              </a:rPr>
              <a:t>Mardonius</a:t>
            </a:r>
            <a:r>
              <a:rPr lang="en-GB" sz="1200" b="1" i="1" dirty="0">
                <a:solidFill>
                  <a:schemeClr val="tx1"/>
                </a:solidFill>
              </a:rPr>
              <a:t>’ motive </a:t>
            </a:r>
            <a:r>
              <a:rPr lang="en-GB" sz="1200" i="1" dirty="0">
                <a:solidFill>
                  <a:schemeClr val="tx1"/>
                </a:solidFill>
              </a:rPr>
              <a:t>for urging the campaign were love of mischief, and adventure and the hope of becoming governor of Greece himself.</a:t>
            </a:r>
          </a:p>
        </p:txBody>
      </p:sp>
    </p:spTree>
    <p:extLst>
      <p:ext uri="{BB962C8B-B14F-4D97-AF65-F5344CB8AC3E}">
        <p14:creationId xmlns:p14="http://schemas.microsoft.com/office/powerpoint/2010/main" val="155972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bg/>
                                          </p:spTgt>
                                        </p:tgtEl>
                                        <p:attrNameLst>
                                          <p:attrName>style.visibility</p:attrName>
                                        </p:attrNameLst>
                                      </p:cBhvr>
                                      <p:to>
                                        <p:strVal val="visible"/>
                                      </p:to>
                                    </p:set>
                                    <p:animEffect transition="in" filter="fade">
                                      <p:cBhvr>
                                        <p:cTn id="26" dur="1000"/>
                                        <p:tgtEl>
                                          <p:spTgt spid="9">
                                            <p:bg/>
                                          </p:spTgt>
                                        </p:tgtEl>
                                      </p:cBhvr>
                                    </p:animEffect>
                                    <p:anim calcmode="lin" valueType="num">
                                      <p:cBhvr>
                                        <p:cTn id="27" dur="1000" fill="hold"/>
                                        <p:tgtEl>
                                          <p:spTgt spid="9">
                                            <p:bg/>
                                          </p:spTgt>
                                        </p:tgtEl>
                                        <p:attrNameLst>
                                          <p:attrName>ppt_x</p:attrName>
                                        </p:attrNameLst>
                                      </p:cBhvr>
                                      <p:tavLst>
                                        <p:tav tm="0">
                                          <p:val>
                                            <p:strVal val="#ppt_x"/>
                                          </p:val>
                                        </p:tav>
                                        <p:tav tm="100000">
                                          <p:val>
                                            <p:strVal val="#ppt_x"/>
                                          </p:val>
                                        </p:tav>
                                      </p:tavLst>
                                    </p:anim>
                                    <p:anim calcmode="lin" valueType="num">
                                      <p:cBhvr>
                                        <p:cTn id="28" dur="1000" fill="hold"/>
                                        <p:tgtEl>
                                          <p:spTgt spid="9">
                                            <p:bg/>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1000"/>
                                        <p:tgtEl>
                                          <p:spTgt spid="9">
                                            <p:txEl>
                                              <p:pRg st="0" end="0"/>
                                            </p:txEl>
                                          </p:spTgt>
                                        </p:tgtEl>
                                      </p:cBhvr>
                                    </p:animEffect>
                                    <p:anim calcmode="lin" valueType="num">
                                      <p:cBhvr>
                                        <p:cTn id="3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xEl>
                                              <p:pRg st="1" end="1"/>
                                            </p:txEl>
                                          </p:spTgt>
                                        </p:tgtEl>
                                        <p:attrNameLst>
                                          <p:attrName>style.visibility</p:attrName>
                                        </p:attrNameLst>
                                      </p:cBhvr>
                                      <p:to>
                                        <p:strVal val="visible"/>
                                      </p:to>
                                    </p:set>
                                    <p:animEffect transition="in" filter="fade">
                                      <p:cBhvr>
                                        <p:cTn id="38" dur="1000"/>
                                        <p:tgtEl>
                                          <p:spTgt spid="9">
                                            <p:txEl>
                                              <p:pRg st="1" end="1"/>
                                            </p:txEl>
                                          </p:spTgt>
                                        </p:tgtEl>
                                      </p:cBhvr>
                                    </p:animEffect>
                                    <p:anim calcmode="lin" valueType="num">
                                      <p:cBhvr>
                                        <p:cTn id="3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9">
                                            <p:txEl>
                                              <p:pRg st="2" end="2"/>
                                            </p:txEl>
                                          </p:spTgt>
                                        </p:tgtEl>
                                        <p:attrNameLst>
                                          <p:attrName>style.visibility</p:attrName>
                                        </p:attrNameLst>
                                      </p:cBhvr>
                                      <p:to>
                                        <p:strVal val="visible"/>
                                      </p:to>
                                    </p:set>
                                    <p:animEffect transition="in" filter="fade">
                                      <p:cBhvr>
                                        <p:cTn id="45" dur="1000"/>
                                        <p:tgtEl>
                                          <p:spTgt spid="9">
                                            <p:txEl>
                                              <p:pRg st="2" end="2"/>
                                            </p:txEl>
                                          </p:spTgt>
                                        </p:tgtEl>
                                      </p:cBhvr>
                                    </p:animEffect>
                                    <p:anim calcmode="lin" valueType="num">
                                      <p:cBhvr>
                                        <p:cTn id="4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9">
                                            <p:txEl>
                                              <p:pRg st="3" end="3"/>
                                            </p:txEl>
                                          </p:spTgt>
                                        </p:tgtEl>
                                        <p:attrNameLst>
                                          <p:attrName>style.visibility</p:attrName>
                                        </p:attrNameLst>
                                      </p:cBhvr>
                                      <p:to>
                                        <p:strVal val="visible"/>
                                      </p:to>
                                    </p:set>
                                    <p:animEffect transition="in" filter="fade">
                                      <p:cBhvr>
                                        <p:cTn id="52" dur="1000"/>
                                        <p:tgtEl>
                                          <p:spTgt spid="9">
                                            <p:txEl>
                                              <p:pRg st="3" end="3"/>
                                            </p:txEl>
                                          </p:spTgt>
                                        </p:tgtEl>
                                      </p:cBhvr>
                                    </p:animEffect>
                                    <p:anim calcmode="lin" valueType="num">
                                      <p:cBhvr>
                                        <p:cTn id="5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54"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9">
                                            <p:txEl>
                                              <p:pRg st="4" end="4"/>
                                            </p:txEl>
                                          </p:spTgt>
                                        </p:tgtEl>
                                        <p:attrNameLst>
                                          <p:attrName>style.visibility</p:attrName>
                                        </p:attrNameLst>
                                      </p:cBhvr>
                                      <p:to>
                                        <p:strVal val="visible"/>
                                      </p:to>
                                    </p:set>
                                    <p:animEffect transition="in" filter="fade">
                                      <p:cBhvr>
                                        <p:cTn id="59" dur="1000"/>
                                        <p:tgtEl>
                                          <p:spTgt spid="9">
                                            <p:txEl>
                                              <p:pRg st="4" end="4"/>
                                            </p:txEl>
                                          </p:spTgt>
                                        </p:tgtEl>
                                      </p:cBhvr>
                                    </p:animEffect>
                                    <p:anim calcmode="lin" valueType="num">
                                      <p:cBhvr>
                                        <p:cTn id="60"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right)">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000"/>
                                        <p:tgtEl>
                                          <p:spTgt spid="14"/>
                                        </p:tgtEl>
                                      </p:cBhvr>
                                    </p:animEffect>
                                    <p:anim calcmode="lin" valueType="num">
                                      <p:cBhvr>
                                        <p:cTn id="72" dur="1000" fill="hold"/>
                                        <p:tgtEl>
                                          <p:spTgt spid="14"/>
                                        </p:tgtEl>
                                        <p:attrNameLst>
                                          <p:attrName>ppt_x</p:attrName>
                                        </p:attrNameLst>
                                      </p:cBhvr>
                                      <p:tavLst>
                                        <p:tav tm="0">
                                          <p:val>
                                            <p:strVal val="#ppt_x"/>
                                          </p:val>
                                        </p:tav>
                                        <p:tav tm="100000">
                                          <p:val>
                                            <p:strVal val="#ppt_x"/>
                                          </p:val>
                                        </p:tav>
                                      </p:tavLst>
                                    </p:anim>
                                    <p:anim calcmode="lin" valueType="num">
                                      <p:cBhvr>
                                        <p:cTn id="7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 calcmode="lin" valueType="num">
                                      <p:cBhvr additive="base">
                                        <p:cTn id="78" dur="500" fill="hold"/>
                                        <p:tgtEl>
                                          <p:spTgt spid="15"/>
                                        </p:tgtEl>
                                        <p:attrNameLst>
                                          <p:attrName>ppt_x</p:attrName>
                                        </p:attrNameLst>
                                      </p:cBhvr>
                                      <p:tavLst>
                                        <p:tav tm="0">
                                          <p:val>
                                            <p:strVal val="0-#ppt_w/2"/>
                                          </p:val>
                                        </p:tav>
                                        <p:tav tm="100000">
                                          <p:val>
                                            <p:strVal val="#ppt_x"/>
                                          </p:val>
                                        </p:tav>
                                      </p:tavLst>
                                    </p:anim>
                                    <p:anim calcmode="lin" valueType="num">
                                      <p:cBhvr additive="base">
                                        <p:cTn id="7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8"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additive="base">
                                        <p:cTn id="84" dur="500" fill="hold"/>
                                        <p:tgtEl>
                                          <p:spTgt spid="16"/>
                                        </p:tgtEl>
                                        <p:attrNameLst>
                                          <p:attrName>ppt_x</p:attrName>
                                        </p:attrNameLst>
                                      </p:cBhvr>
                                      <p:tavLst>
                                        <p:tav tm="0">
                                          <p:val>
                                            <p:strVal val="0-#ppt_w/2"/>
                                          </p:val>
                                        </p:tav>
                                        <p:tav tm="100000">
                                          <p:val>
                                            <p:strVal val="#ppt_x"/>
                                          </p:val>
                                        </p:tav>
                                      </p:tavLst>
                                    </p:anim>
                                    <p:anim calcmode="lin" valueType="num">
                                      <p:cBhvr additive="base">
                                        <p:cTn id="8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additive="base">
                                        <p:cTn id="90" dur="500" fill="hold"/>
                                        <p:tgtEl>
                                          <p:spTgt spid="17"/>
                                        </p:tgtEl>
                                        <p:attrNameLst>
                                          <p:attrName>ppt_x</p:attrName>
                                        </p:attrNameLst>
                                      </p:cBhvr>
                                      <p:tavLst>
                                        <p:tav tm="0">
                                          <p:val>
                                            <p:strVal val="0-#ppt_w/2"/>
                                          </p:val>
                                        </p:tav>
                                        <p:tav tm="100000">
                                          <p:val>
                                            <p:strVal val="#ppt_x"/>
                                          </p:val>
                                        </p:tav>
                                      </p:tavLst>
                                    </p:anim>
                                    <p:anim calcmode="lin" valueType="num">
                                      <p:cBhvr additive="base">
                                        <p:cTn id="91"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37"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barn(outVertical)">
                                      <p:cBhvr>
                                        <p:cTn id="96" dur="500"/>
                                        <p:tgtEl>
                                          <p:spTgt spid="18"/>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wipe(up)">
                                      <p:cBhvr>
                                        <p:cTn id="101" dur="5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31" presetClass="entr" presetSubtype="0" fill="hold" grpId="0" nodeType="clickEffect">
                                  <p:stCondLst>
                                    <p:cond delay="0"/>
                                  </p:stCondLst>
                                  <p:childTnLst>
                                    <p:set>
                                      <p:cBhvr>
                                        <p:cTn id="105" dur="1" fill="hold">
                                          <p:stCondLst>
                                            <p:cond delay="0"/>
                                          </p:stCondLst>
                                        </p:cTn>
                                        <p:tgtEl>
                                          <p:spTgt spid="11"/>
                                        </p:tgtEl>
                                        <p:attrNameLst>
                                          <p:attrName>style.visibility</p:attrName>
                                        </p:attrNameLst>
                                      </p:cBhvr>
                                      <p:to>
                                        <p:strVal val="visible"/>
                                      </p:to>
                                    </p:set>
                                    <p:anim calcmode="lin" valueType="num">
                                      <p:cBhvr>
                                        <p:cTn id="106" dur="1000" fill="hold"/>
                                        <p:tgtEl>
                                          <p:spTgt spid="11"/>
                                        </p:tgtEl>
                                        <p:attrNameLst>
                                          <p:attrName>ppt_w</p:attrName>
                                        </p:attrNameLst>
                                      </p:cBhvr>
                                      <p:tavLst>
                                        <p:tav tm="0">
                                          <p:val>
                                            <p:fltVal val="0"/>
                                          </p:val>
                                        </p:tav>
                                        <p:tav tm="100000">
                                          <p:val>
                                            <p:strVal val="#ppt_w"/>
                                          </p:val>
                                        </p:tav>
                                      </p:tavLst>
                                    </p:anim>
                                    <p:anim calcmode="lin" valueType="num">
                                      <p:cBhvr>
                                        <p:cTn id="107" dur="1000" fill="hold"/>
                                        <p:tgtEl>
                                          <p:spTgt spid="11"/>
                                        </p:tgtEl>
                                        <p:attrNameLst>
                                          <p:attrName>ppt_h</p:attrName>
                                        </p:attrNameLst>
                                      </p:cBhvr>
                                      <p:tavLst>
                                        <p:tav tm="0">
                                          <p:val>
                                            <p:fltVal val="0"/>
                                          </p:val>
                                        </p:tav>
                                        <p:tav tm="100000">
                                          <p:val>
                                            <p:strVal val="#ppt_h"/>
                                          </p:val>
                                        </p:tav>
                                      </p:tavLst>
                                    </p:anim>
                                    <p:anim calcmode="lin" valueType="num">
                                      <p:cBhvr>
                                        <p:cTn id="108" dur="1000" fill="hold"/>
                                        <p:tgtEl>
                                          <p:spTgt spid="11"/>
                                        </p:tgtEl>
                                        <p:attrNameLst>
                                          <p:attrName>style.rotation</p:attrName>
                                        </p:attrNameLst>
                                      </p:cBhvr>
                                      <p:tavLst>
                                        <p:tav tm="0">
                                          <p:val>
                                            <p:fltVal val="90"/>
                                          </p:val>
                                        </p:tav>
                                        <p:tav tm="100000">
                                          <p:val>
                                            <p:fltVal val="0"/>
                                          </p:val>
                                        </p:tav>
                                      </p:tavLst>
                                    </p:anim>
                                    <p:animEffect transition="in" filter="fade">
                                      <p:cBhvr>
                                        <p:cTn id="109" dur="1000"/>
                                        <p:tgtEl>
                                          <p:spTgt spid="11"/>
                                        </p:tgtEl>
                                      </p:cBhvr>
                                    </p:animEffect>
                                  </p:childTnLst>
                                </p:cTn>
                              </p:par>
                            </p:childTnLst>
                          </p:cTn>
                        </p:par>
                      </p:childTnLst>
                    </p:cTn>
                  </p:par>
                  <p:par>
                    <p:cTn id="110" fill="hold">
                      <p:stCondLst>
                        <p:cond delay="indefinite"/>
                      </p:stCondLst>
                      <p:childTnLst>
                        <p:par>
                          <p:cTn id="111" fill="hold">
                            <p:stCondLst>
                              <p:cond delay="0"/>
                            </p:stCondLst>
                            <p:childTnLst>
                              <p:par>
                                <p:cTn id="112" presetID="47" presetClass="entr" presetSubtype="0" fill="hold" grpId="0" nodeType="clickEffect">
                                  <p:stCondLst>
                                    <p:cond delay="0"/>
                                  </p:stCondLst>
                                  <p:childTnLst>
                                    <p:set>
                                      <p:cBhvr>
                                        <p:cTn id="113" dur="1" fill="hold">
                                          <p:stCondLst>
                                            <p:cond delay="0"/>
                                          </p:stCondLst>
                                        </p:cTn>
                                        <p:tgtEl>
                                          <p:spTgt spid="19"/>
                                        </p:tgtEl>
                                        <p:attrNameLst>
                                          <p:attrName>style.visibility</p:attrName>
                                        </p:attrNameLst>
                                      </p:cBhvr>
                                      <p:to>
                                        <p:strVal val="visible"/>
                                      </p:to>
                                    </p:set>
                                    <p:animEffect transition="in" filter="fade">
                                      <p:cBhvr>
                                        <p:cTn id="114" dur="1000"/>
                                        <p:tgtEl>
                                          <p:spTgt spid="19"/>
                                        </p:tgtEl>
                                      </p:cBhvr>
                                    </p:animEffect>
                                    <p:anim calcmode="lin" valueType="num">
                                      <p:cBhvr>
                                        <p:cTn id="115" dur="1000" fill="hold"/>
                                        <p:tgtEl>
                                          <p:spTgt spid="19"/>
                                        </p:tgtEl>
                                        <p:attrNameLst>
                                          <p:attrName>ppt_x</p:attrName>
                                        </p:attrNameLst>
                                      </p:cBhvr>
                                      <p:tavLst>
                                        <p:tav tm="0">
                                          <p:val>
                                            <p:strVal val="#ppt_x"/>
                                          </p:val>
                                        </p:tav>
                                        <p:tav tm="100000">
                                          <p:val>
                                            <p:strVal val="#ppt_x"/>
                                          </p:val>
                                        </p:tav>
                                      </p:tavLst>
                                    </p:anim>
                                    <p:anim calcmode="lin" valueType="num">
                                      <p:cBhvr>
                                        <p:cTn id="1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22">
                                            <p:bg/>
                                          </p:spTgt>
                                        </p:tgtEl>
                                        <p:attrNameLst>
                                          <p:attrName>style.visibility</p:attrName>
                                        </p:attrNameLst>
                                      </p:cBhvr>
                                      <p:to>
                                        <p:strVal val="visible"/>
                                      </p:to>
                                    </p:set>
                                    <p:animEffect transition="in" filter="fade">
                                      <p:cBhvr>
                                        <p:cTn id="121" dur="1000"/>
                                        <p:tgtEl>
                                          <p:spTgt spid="22">
                                            <p:bg/>
                                          </p:spTgt>
                                        </p:tgtEl>
                                      </p:cBhvr>
                                    </p:animEffect>
                                    <p:anim calcmode="lin" valueType="num">
                                      <p:cBhvr>
                                        <p:cTn id="122" dur="1000" fill="hold"/>
                                        <p:tgtEl>
                                          <p:spTgt spid="22">
                                            <p:bg/>
                                          </p:spTgt>
                                        </p:tgtEl>
                                        <p:attrNameLst>
                                          <p:attrName>ppt_x</p:attrName>
                                        </p:attrNameLst>
                                      </p:cBhvr>
                                      <p:tavLst>
                                        <p:tav tm="0">
                                          <p:val>
                                            <p:strVal val="#ppt_x"/>
                                          </p:val>
                                        </p:tav>
                                        <p:tav tm="100000">
                                          <p:val>
                                            <p:strVal val="#ppt_x"/>
                                          </p:val>
                                        </p:tav>
                                      </p:tavLst>
                                    </p:anim>
                                    <p:anim calcmode="lin" valueType="num">
                                      <p:cBhvr>
                                        <p:cTn id="123" dur="1000" fill="hold"/>
                                        <p:tgtEl>
                                          <p:spTgt spid="22">
                                            <p:bg/>
                                          </p:spTgt>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22">
                                            <p:txEl>
                                              <p:pRg st="0" end="0"/>
                                            </p:txEl>
                                          </p:spTgt>
                                        </p:tgtEl>
                                        <p:attrNameLst>
                                          <p:attrName>style.visibility</p:attrName>
                                        </p:attrNameLst>
                                      </p:cBhvr>
                                      <p:to>
                                        <p:strVal val="visible"/>
                                      </p:to>
                                    </p:set>
                                    <p:animEffect transition="in" filter="fade">
                                      <p:cBhvr>
                                        <p:cTn id="126" dur="1000"/>
                                        <p:tgtEl>
                                          <p:spTgt spid="22">
                                            <p:txEl>
                                              <p:pRg st="0" end="0"/>
                                            </p:txEl>
                                          </p:spTgt>
                                        </p:tgtEl>
                                      </p:cBhvr>
                                    </p:animEffect>
                                    <p:anim calcmode="lin" valueType="num">
                                      <p:cBhvr>
                                        <p:cTn id="127"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28"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22">
                                            <p:txEl>
                                              <p:pRg st="1" end="1"/>
                                            </p:txEl>
                                          </p:spTgt>
                                        </p:tgtEl>
                                        <p:attrNameLst>
                                          <p:attrName>style.visibility</p:attrName>
                                        </p:attrNameLst>
                                      </p:cBhvr>
                                      <p:to>
                                        <p:strVal val="visible"/>
                                      </p:to>
                                    </p:set>
                                    <p:animEffect transition="in" filter="fade">
                                      <p:cBhvr>
                                        <p:cTn id="133" dur="1000"/>
                                        <p:tgtEl>
                                          <p:spTgt spid="22">
                                            <p:txEl>
                                              <p:pRg st="1" end="1"/>
                                            </p:txEl>
                                          </p:spTgt>
                                        </p:tgtEl>
                                      </p:cBhvr>
                                    </p:animEffect>
                                    <p:anim calcmode="lin" valueType="num">
                                      <p:cBhvr>
                                        <p:cTn id="134"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135"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22">
                                            <p:txEl>
                                              <p:pRg st="2" end="2"/>
                                            </p:txEl>
                                          </p:spTgt>
                                        </p:tgtEl>
                                        <p:attrNameLst>
                                          <p:attrName>style.visibility</p:attrName>
                                        </p:attrNameLst>
                                      </p:cBhvr>
                                      <p:to>
                                        <p:strVal val="visible"/>
                                      </p:to>
                                    </p:set>
                                    <p:animEffect transition="in" filter="fade">
                                      <p:cBhvr>
                                        <p:cTn id="140" dur="1000"/>
                                        <p:tgtEl>
                                          <p:spTgt spid="22">
                                            <p:txEl>
                                              <p:pRg st="2" end="2"/>
                                            </p:txEl>
                                          </p:spTgt>
                                        </p:tgtEl>
                                      </p:cBhvr>
                                    </p:animEffect>
                                    <p:anim calcmode="lin" valueType="num">
                                      <p:cBhvr>
                                        <p:cTn id="141"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142"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grpId="0" nodeType="clickEffect">
                                  <p:stCondLst>
                                    <p:cond delay="0"/>
                                  </p:stCondLst>
                                  <p:childTnLst>
                                    <p:set>
                                      <p:cBhvr>
                                        <p:cTn id="146" dur="1" fill="hold">
                                          <p:stCondLst>
                                            <p:cond delay="0"/>
                                          </p:stCondLst>
                                        </p:cTn>
                                        <p:tgtEl>
                                          <p:spTgt spid="22">
                                            <p:txEl>
                                              <p:pRg st="3" end="3"/>
                                            </p:txEl>
                                          </p:spTgt>
                                        </p:tgtEl>
                                        <p:attrNameLst>
                                          <p:attrName>style.visibility</p:attrName>
                                        </p:attrNameLst>
                                      </p:cBhvr>
                                      <p:to>
                                        <p:strVal val="visible"/>
                                      </p:to>
                                    </p:set>
                                    <p:animEffect transition="in" filter="fade">
                                      <p:cBhvr>
                                        <p:cTn id="147" dur="1000"/>
                                        <p:tgtEl>
                                          <p:spTgt spid="22">
                                            <p:txEl>
                                              <p:pRg st="3" end="3"/>
                                            </p:txEl>
                                          </p:spTgt>
                                        </p:tgtEl>
                                      </p:cBhvr>
                                    </p:animEffect>
                                    <p:anim calcmode="lin" valueType="num">
                                      <p:cBhvr>
                                        <p:cTn id="148" dur="1000" fill="hold"/>
                                        <p:tgtEl>
                                          <p:spTgt spid="22">
                                            <p:txEl>
                                              <p:pRg st="3" end="3"/>
                                            </p:txEl>
                                          </p:spTgt>
                                        </p:tgtEl>
                                        <p:attrNameLst>
                                          <p:attrName>ppt_x</p:attrName>
                                        </p:attrNameLst>
                                      </p:cBhvr>
                                      <p:tavLst>
                                        <p:tav tm="0">
                                          <p:val>
                                            <p:strVal val="#ppt_x"/>
                                          </p:val>
                                        </p:tav>
                                        <p:tav tm="100000">
                                          <p:val>
                                            <p:strVal val="#ppt_x"/>
                                          </p:val>
                                        </p:tav>
                                      </p:tavLst>
                                    </p:anim>
                                    <p:anim calcmode="lin" valueType="num">
                                      <p:cBhvr>
                                        <p:cTn id="149" dur="1000" fill="hold"/>
                                        <p:tgtEl>
                                          <p:spTgt spid="2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22">
                                            <p:txEl>
                                              <p:pRg st="4" end="4"/>
                                            </p:txEl>
                                          </p:spTgt>
                                        </p:tgtEl>
                                        <p:attrNameLst>
                                          <p:attrName>style.visibility</p:attrName>
                                        </p:attrNameLst>
                                      </p:cBhvr>
                                      <p:to>
                                        <p:strVal val="visible"/>
                                      </p:to>
                                    </p:set>
                                    <p:animEffect transition="in" filter="fade">
                                      <p:cBhvr>
                                        <p:cTn id="154" dur="1000"/>
                                        <p:tgtEl>
                                          <p:spTgt spid="22">
                                            <p:txEl>
                                              <p:pRg st="4" end="4"/>
                                            </p:txEl>
                                          </p:spTgt>
                                        </p:tgtEl>
                                      </p:cBhvr>
                                    </p:animEffect>
                                    <p:anim calcmode="lin" valueType="num">
                                      <p:cBhvr>
                                        <p:cTn id="155" dur="1000" fill="hold"/>
                                        <p:tgtEl>
                                          <p:spTgt spid="22">
                                            <p:txEl>
                                              <p:pRg st="4" end="4"/>
                                            </p:txEl>
                                          </p:spTgt>
                                        </p:tgtEl>
                                        <p:attrNameLst>
                                          <p:attrName>ppt_x</p:attrName>
                                        </p:attrNameLst>
                                      </p:cBhvr>
                                      <p:tavLst>
                                        <p:tav tm="0">
                                          <p:val>
                                            <p:strVal val="#ppt_x"/>
                                          </p:val>
                                        </p:tav>
                                        <p:tav tm="100000">
                                          <p:val>
                                            <p:strVal val="#ppt_x"/>
                                          </p:val>
                                        </p:tav>
                                      </p:tavLst>
                                    </p:anim>
                                    <p:anim calcmode="lin" valueType="num">
                                      <p:cBhvr>
                                        <p:cTn id="156" dur="1000" fill="hold"/>
                                        <p:tgtEl>
                                          <p:spTgt spid="2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22">
                                            <p:txEl>
                                              <p:pRg st="5" end="5"/>
                                            </p:txEl>
                                          </p:spTgt>
                                        </p:tgtEl>
                                        <p:attrNameLst>
                                          <p:attrName>style.visibility</p:attrName>
                                        </p:attrNameLst>
                                      </p:cBhvr>
                                      <p:to>
                                        <p:strVal val="visible"/>
                                      </p:to>
                                    </p:set>
                                    <p:animEffect transition="in" filter="fade">
                                      <p:cBhvr>
                                        <p:cTn id="161" dur="1000"/>
                                        <p:tgtEl>
                                          <p:spTgt spid="22">
                                            <p:txEl>
                                              <p:pRg st="5" end="5"/>
                                            </p:txEl>
                                          </p:spTgt>
                                        </p:tgtEl>
                                      </p:cBhvr>
                                    </p:animEffect>
                                    <p:anim calcmode="lin" valueType="num">
                                      <p:cBhvr>
                                        <p:cTn id="162" dur="1000" fill="hold"/>
                                        <p:tgtEl>
                                          <p:spTgt spid="22">
                                            <p:txEl>
                                              <p:pRg st="5" end="5"/>
                                            </p:txEl>
                                          </p:spTgt>
                                        </p:tgtEl>
                                        <p:attrNameLst>
                                          <p:attrName>ppt_x</p:attrName>
                                        </p:attrNameLst>
                                      </p:cBhvr>
                                      <p:tavLst>
                                        <p:tav tm="0">
                                          <p:val>
                                            <p:strVal val="#ppt_x"/>
                                          </p:val>
                                        </p:tav>
                                        <p:tav tm="100000">
                                          <p:val>
                                            <p:strVal val="#ppt_x"/>
                                          </p:val>
                                        </p:tav>
                                      </p:tavLst>
                                    </p:anim>
                                    <p:anim calcmode="lin" valueType="num">
                                      <p:cBhvr>
                                        <p:cTn id="163" dur="1000" fill="hold"/>
                                        <p:tgtEl>
                                          <p:spTgt spid="2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grpId="0" nodeType="clickEffect">
                                  <p:stCondLst>
                                    <p:cond delay="0"/>
                                  </p:stCondLst>
                                  <p:childTnLst>
                                    <p:set>
                                      <p:cBhvr>
                                        <p:cTn id="167" dur="1" fill="hold">
                                          <p:stCondLst>
                                            <p:cond delay="0"/>
                                          </p:stCondLst>
                                        </p:cTn>
                                        <p:tgtEl>
                                          <p:spTgt spid="22">
                                            <p:txEl>
                                              <p:pRg st="6" end="6"/>
                                            </p:txEl>
                                          </p:spTgt>
                                        </p:tgtEl>
                                        <p:attrNameLst>
                                          <p:attrName>style.visibility</p:attrName>
                                        </p:attrNameLst>
                                      </p:cBhvr>
                                      <p:to>
                                        <p:strVal val="visible"/>
                                      </p:to>
                                    </p:set>
                                    <p:animEffect transition="in" filter="fade">
                                      <p:cBhvr>
                                        <p:cTn id="168" dur="1000"/>
                                        <p:tgtEl>
                                          <p:spTgt spid="22">
                                            <p:txEl>
                                              <p:pRg st="6" end="6"/>
                                            </p:txEl>
                                          </p:spTgt>
                                        </p:tgtEl>
                                      </p:cBhvr>
                                    </p:animEffect>
                                    <p:anim calcmode="lin" valueType="num">
                                      <p:cBhvr>
                                        <p:cTn id="169" dur="1000" fill="hold"/>
                                        <p:tgtEl>
                                          <p:spTgt spid="22">
                                            <p:txEl>
                                              <p:pRg st="6" end="6"/>
                                            </p:txEl>
                                          </p:spTgt>
                                        </p:tgtEl>
                                        <p:attrNameLst>
                                          <p:attrName>ppt_x</p:attrName>
                                        </p:attrNameLst>
                                      </p:cBhvr>
                                      <p:tavLst>
                                        <p:tav tm="0">
                                          <p:val>
                                            <p:strVal val="#ppt_x"/>
                                          </p:val>
                                        </p:tav>
                                        <p:tav tm="100000">
                                          <p:val>
                                            <p:strVal val="#ppt_x"/>
                                          </p:val>
                                        </p:tav>
                                      </p:tavLst>
                                    </p:anim>
                                    <p:anim calcmode="lin" valueType="num">
                                      <p:cBhvr>
                                        <p:cTn id="170" dur="1000" fill="hold"/>
                                        <p:tgtEl>
                                          <p:spTgt spid="2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14" presetClass="entr" presetSubtype="10" fill="hold" grpId="0" nodeType="clickEffect">
                                  <p:stCondLst>
                                    <p:cond delay="0"/>
                                  </p:stCondLst>
                                  <p:childTnLst>
                                    <p:set>
                                      <p:cBhvr>
                                        <p:cTn id="174" dur="1" fill="hold">
                                          <p:stCondLst>
                                            <p:cond delay="0"/>
                                          </p:stCondLst>
                                        </p:cTn>
                                        <p:tgtEl>
                                          <p:spTgt spid="23"/>
                                        </p:tgtEl>
                                        <p:attrNameLst>
                                          <p:attrName>style.visibility</p:attrName>
                                        </p:attrNameLst>
                                      </p:cBhvr>
                                      <p:to>
                                        <p:strVal val="visible"/>
                                      </p:to>
                                    </p:set>
                                    <p:animEffect transition="in" filter="randombar(horizontal)">
                                      <p:cBhvr>
                                        <p:cTn id="175" dur="3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build="p" bldLvl="2" animBg="1"/>
      <p:bldP spid="18" grpId="0" animBg="1"/>
      <p:bldP spid="5" grpId="0"/>
      <p:bldP spid="7" grpId="0" animBg="1"/>
      <p:bldP spid="9" grpId="0" build="p" bldLvl="2" animBg="1"/>
      <p:bldP spid="12" grpId="0" animBg="1"/>
      <p:bldP spid="14" grpId="0" animBg="1"/>
      <p:bldP spid="15" grpId="0" animBg="1"/>
      <p:bldP spid="16" grpId="0" animBg="1"/>
      <p:bldP spid="19" grpId="0" animBg="1"/>
      <p:bldP spid="23" grpId="0"/>
      <p:bldP spid="11"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7DE634-9AD0-4C81-9CCF-74B57C31A4E2}"/>
              </a:ext>
            </a:extLst>
          </p:cNvPr>
          <p:cNvSpPr txBox="1"/>
          <p:nvPr/>
        </p:nvSpPr>
        <p:spPr>
          <a:xfrm>
            <a:off x="-3" y="2700536"/>
            <a:ext cx="7248208" cy="784830"/>
          </a:xfrm>
          <a:prstGeom prst="rect">
            <a:avLst/>
          </a:prstGeom>
          <a:solidFill>
            <a:srgbClr val="7030A0"/>
          </a:solidFill>
          <a:ln>
            <a:solidFill>
              <a:srgbClr val="C00000"/>
            </a:solidFill>
          </a:ln>
        </p:spPr>
        <p:txBody>
          <a:bodyPr wrap="square" rtlCol="0">
            <a:spAutoFit/>
          </a:bodyPr>
          <a:lstStyle/>
          <a:p>
            <a:pPr algn="ctr"/>
            <a:r>
              <a:rPr lang="en-GB" sz="2900" b="1" dirty="0">
                <a:solidFill>
                  <a:schemeClr val="bg1"/>
                </a:solidFill>
              </a:rPr>
              <a:t>Persian advance through Boeotia and Attica</a:t>
            </a:r>
          </a:p>
          <a:p>
            <a:pPr algn="ctr"/>
            <a:endParaRPr lang="en-GB" sz="1600" b="1" dirty="0">
              <a:solidFill>
                <a:schemeClr val="bg1"/>
              </a:solidFill>
            </a:endParaRPr>
          </a:p>
        </p:txBody>
      </p:sp>
      <p:sp>
        <p:nvSpPr>
          <p:cNvPr id="3" name="TextBox 2">
            <a:extLst>
              <a:ext uri="{FF2B5EF4-FFF2-40B4-BE49-F238E27FC236}">
                <a16:creationId xmlns:a16="http://schemas.microsoft.com/office/drawing/2014/main" id="{19E1FE3F-C9C2-46FE-8CAB-8611DA2AAB04}"/>
              </a:ext>
            </a:extLst>
          </p:cNvPr>
          <p:cNvSpPr txBox="1"/>
          <p:nvPr/>
        </p:nvSpPr>
        <p:spPr>
          <a:xfrm>
            <a:off x="1" y="43767"/>
            <a:ext cx="7248204" cy="523220"/>
          </a:xfrm>
          <a:prstGeom prst="rect">
            <a:avLst/>
          </a:prstGeom>
          <a:solidFill>
            <a:srgbClr val="CC99FF"/>
          </a:solidFill>
          <a:ln>
            <a:solidFill>
              <a:srgbClr val="C00000"/>
            </a:solidFill>
          </a:ln>
        </p:spPr>
        <p:txBody>
          <a:bodyPr wrap="square" rtlCol="0">
            <a:spAutoFit/>
          </a:bodyPr>
          <a:lstStyle/>
          <a:p>
            <a:pPr algn="ctr"/>
            <a:r>
              <a:rPr lang="en-GB" sz="2800" b="1" dirty="0">
                <a:solidFill>
                  <a:schemeClr val="bg1"/>
                </a:solidFill>
              </a:rPr>
              <a:t>Theban Medizing after Thermopylae</a:t>
            </a:r>
          </a:p>
        </p:txBody>
      </p:sp>
      <p:sp>
        <p:nvSpPr>
          <p:cNvPr id="17" name="TextBox 16">
            <a:extLst>
              <a:ext uri="{FF2B5EF4-FFF2-40B4-BE49-F238E27FC236}">
                <a16:creationId xmlns:a16="http://schemas.microsoft.com/office/drawing/2014/main" id="{A4B7502F-6003-4BE7-A5FE-21C8C415E32C}"/>
              </a:ext>
            </a:extLst>
          </p:cNvPr>
          <p:cNvSpPr txBox="1"/>
          <p:nvPr/>
        </p:nvSpPr>
        <p:spPr>
          <a:xfrm>
            <a:off x="-1" y="4234468"/>
            <a:ext cx="7248209" cy="923330"/>
          </a:xfrm>
          <a:prstGeom prst="rect">
            <a:avLst/>
          </a:prstGeom>
          <a:noFill/>
        </p:spPr>
        <p:txBody>
          <a:bodyPr wrap="square" rtlCol="0">
            <a:spAutoFit/>
          </a:bodyPr>
          <a:lstStyle/>
          <a:p>
            <a:r>
              <a:rPr lang="en-GB" dirty="0"/>
              <a:t>‘</a:t>
            </a:r>
            <a:r>
              <a:rPr lang="en-GB" i="1" dirty="0"/>
              <a:t>While discussions </a:t>
            </a:r>
            <a:r>
              <a:rPr lang="en-GB" dirty="0"/>
              <a:t>(about where to make a stand) </a:t>
            </a:r>
            <a:r>
              <a:rPr lang="en-GB" i="1" dirty="0"/>
              <a:t>were taking place, a man arrived from Athens with the news that </a:t>
            </a:r>
            <a:r>
              <a:rPr lang="en-GB" b="1" i="1" dirty="0"/>
              <a:t>the Persians had entered Attica and were firing the whole country</a:t>
            </a:r>
            <a:r>
              <a:rPr lang="en-GB" b="1" dirty="0"/>
              <a:t>. </a:t>
            </a:r>
          </a:p>
        </p:txBody>
      </p:sp>
      <p:sp>
        <p:nvSpPr>
          <p:cNvPr id="21" name="TextBox 20">
            <a:extLst>
              <a:ext uri="{FF2B5EF4-FFF2-40B4-BE49-F238E27FC236}">
                <a16:creationId xmlns:a16="http://schemas.microsoft.com/office/drawing/2014/main" id="{DAB3D550-D50B-4BE6-ABD6-45822880B63B}"/>
              </a:ext>
            </a:extLst>
          </p:cNvPr>
          <p:cNvSpPr txBox="1"/>
          <p:nvPr/>
        </p:nvSpPr>
        <p:spPr>
          <a:xfrm>
            <a:off x="0" y="5120386"/>
            <a:ext cx="7248208" cy="1077218"/>
          </a:xfrm>
          <a:prstGeom prst="rect">
            <a:avLst/>
          </a:prstGeom>
          <a:noFill/>
        </p:spPr>
        <p:txBody>
          <a:bodyPr wrap="square" rtlCol="0">
            <a:spAutoFit/>
          </a:bodyPr>
          <a:lstStyle/>
          <a:p>
            <a:r>
              <a:rPr lang="en-GB" sz="1600" dirty="0"/>
              <a:t>‘</a:t>
            </a:r>
            <a:r>
              <a:rPr lang="en-GB" sz="1600" i="1" dirty="0"/>
              <a:t>This was the work of the division of the army under Xerxes which had taken the route through Boeotia; they had burned </a:t>
            </a:r>
            <a:r>
              <a:rPr lang="en-GB" sz="1600" b="1" i="1" dirty="0" err="1"/>
              <a:t>Thespia</a:t>
            </a:r>
            <a:r>
              <a:rPr lang="en-GB" sz="1600" i="1" dirty="0"/>
              <a:t> after the inhabitants had escaped to the Peloponnese, and </a:t>
            </a:r>
            <a:r>
              <a:rPr lang="en-GB" sz="1600" b="1" i="1" dirty="0"/>
              <a:t>Plataea</a:t>
            </a:r>
            <a:r>
              <a:rPr lang="en-GB" sz="1600" i="1" dirty="0"/>
              <a:t>, too, and then entered Attica, where they were causing wholesale devastation</a:t>
            </a:r>
            <a:r>
              <a:rPr lang="en-GB" sz="1600" dirty="0"/>
              <a:t>.’</a:t>
            </a:r>
          </a:p>
        </p:txBody>
      </p:sp>
      <p:sp>
        <p:nvSpPr>
          <p:cNvPr id="23" name="TextBox 22">
            <a:extLst>
              <a:ext uri="{FF2B5EF4-FFF2-40B4-BE49-F238E27FC236}">
                <a16:creationId xmlns:a16="http://schemas.microsoft.com/office/drawing/2014/main" id="{E658E54D-7D71-4BDA-9F2C-95DEF41A5248}"/>
              </a:ext>
            </a:extLst>
          </p:cNvPr>
          <p:cNvSpPr txBox="1"/>
          <p:nvPr/>
        </p:nvSpPr>
        <p:spPr>
          <a:xfrm>
            <a:off x="0" y="6252525"/>
            <a:ext cx="7248208" cy="584775"/>
          </a:xfrm>
          <a:prstGeom prst="rect">
            <a:avLst/>
          </a:prstGeom>
          <a:solidFill>
            <a:srgbClr val="CCCCFF"/>
          </a:solidFill>
        </p:spPr>
        <p:txBody>
          <a:bodyPr wrap="square">
            <a:spAutoFit/>
          </a:bodyPr>
          <a:lstStyle/>
          <a:p>
            <a:r>
              <a:rPr lang="en-GB" sz="1600" i="1" dirty="0"/>
              <a:t>‘</a:t>
            </a:r>
            <a:r>
              <a:rPr lang="en-GB" sz="1600" b="1" i="1" dirty="0"/>
              <a:t>The Thebans </a:t>
            </a:r>
            <a:r>
              <a:rPr lang="en-GB" sz="1600" i="1" dirty="0"/>
              <a:t>had told them that </a:t>
            </a:r>
            <a:r>
              <a:rPr lang="en-GB" sz="1600" i="1" dirty="0" err="1"/>
              <a:t>Thespia</a:t>
            </a:r>
            <a:r>
              <a:rPr lang="en-GB" sz="1600" i="1" dirty="0"/>
              <a:t> and Plataea had refused to submit to Persian domination: hence their destruction. </a:t>
            </a:r>
            <a:r>
              <a:rPr lang="en-GB" sz="1600" dirty="0"/>
              <a:t>8.50</a:t>
            </a:r>
          </a:p>
        </p:txBody>
      </p:sp>
      <p:sp>
        <p:nvSpPr>
          <p:cNvPr id="25" name="TextBox 24">
            <a:extLst>
              <a:ext uri="{FF2B5EF4-FFF2-40B4-BE49-F238E27FC236}">
                <a16:creationId xmlns:a16="http://schemas.microsoft.com/office/drawing/2014/main" id="{3B5AF137-5F9D-4BA1-9E65-2DC554FEBBD8}"/>
              </a:ext>
            </a:extLst>
          </p:cNvPr>
          <p:cNvSpPr txBox="1"/>
          <p:nvPr/>
        </p:nvSpPr>
        <p:spPr>
          <a:xfrm>
            <a:off x="0" y="3518324"/>
            <a:ext cx="7248209" cy="646331"/>
          </a:xfrm>
          <a:prstGeom prst="rect">
            <a:avLst/>
          </a:prstGeom>
          <a:solidFill>
            <a:schemeClr val="accent5">
              <a:lumMod val="20000"/>
              <a:lumOff val="80000"/>
            </a:schemeClr>
          </a:solidFill>
        </p:spPr>
        <p:txBody>
          <a:bodyPr wrap="square">
            <a:spAutoFit/>
          </a:bodyPr>
          <a:lstStyle/>
          <a:p>
            <a:pPr algn="ctr"/>
            <a:r>
              <a:rPr lang="en-GB" i="1" dirty="0"/>
              <a:t>The march of the Persian army from the </a:t>
            </a:r>
            <a:r>
              <a:rPr lang="en-GB" i="1" dirty="0" err="1"/>
              <a:t>Hellespon</a:t>
            </a:r>
            <a:r>
              <a:rPr lang="en-GB" i="1" dirty="0"/>
              <a:t> to Attica had taken 3 months – and the crossing of the strait an additional one. </a:t>
            </a:r>
            <a:r>
              <a:rPr lang="en-GB" dirty="0"/>
              <a:t>8.51</a:t>
            </a:r>
          </a:p>
        </p:txBody>
      </p:sp>
      <p:sp>
        <p:nvSpPr>
          <p:cNvPr id="27" name="TextBox 26">
            <a:extLst>
              <a:ext uri="{FF2B5EF4-FFF2-40B4-BE49-F238E27FC236}">
                <a16:creationId xmlns:a16="http://schemas.microsoft.com/office/drawing/2014/main" id="{91B24CB3-D1F9-4C9A-92C7-0FC63B0FCA3F}"/>
              </a:ext>
            </a:extLst>
          </p:cNvPr>
          <p:cNvSpPr txBox="1"/>
          <p:nvPr/>
        </p:nvSpPr>
        <p:spPr>
          <a:xfrm>
            <a:off x="0" y="605475"/>
            <a:ext cx="7248209" cy="2062103"/>
          </a:xfrm>
          <a:prstGeom prst="rect">
            <a:avLst/>
          </a:prstGeom>
          <a:solidFill>
            <a:srgbClr val="CCCCFF"/>
          </a:solidFill>
        </p:spPr>
        <p:txBody>
          <a:bodyPr wrap="square" rtlCol="0">
            <a:spAutoFit/>
          </a:bodyPr>
          <a:lstStyle/>
          <a:p>
            <a:r>
              <a:rPr lang="en-GB" sz="1600" dirty="0"/>
              <a:t>‘</a:t>
            </a:r>
            <a:r>
              <a:rPr lang="en-GB" sz="1600" i="1" dirty="0"/>
              <a:t>The Thebans were compelled to make some show of resistance to the enemy, but as soon as they saw that things were going in favour of Persia, they took the opportunity of Leonidas’ hurried retreat to the little hill where his last stand was made, to detach themselves from his force; they then approached the enemy with outstretched hands, crying out that in their zeal for the Persian interest they had been amongst the first to give earth and water to the king, and had no share for the injury done him, because they had come to Thermopylae against their will.</a:t>
            </a:r>
            <a:r>
              <a:rPr lang="en-GB" sz="1600" dirty="0"/>
              <a:t>’ 7.233  </a:t>
            </a:r>
          </a:p>
          <a:p>
            <a:pPr algn="ctr"/>
            <a:r>
              <a:rPr lang="en-GB" sz="1600" dirty="0"/>
              <a:t>(The Thebans’ lives were spared, but they were branded)</a:t>
            </a:r>
          </a:p>
        </p:txBody>
      </p:sp>
      <p:pic>
        <p:nvPicPr>
          <p:cNvPr id="3074" name="Picture 2">
            <a:extLst>
              <a:ext uri="{FF2B5EF4-FFF2-40B4-BE49-F238E27FC236}">
                <a16:creationId xmlns:a16="http://schemas.microsoft.com/office/drawing/2014/main" id="{CE0EF48E-253C-4CD7-8A5E-1A5A3ECC6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210" y="-28141"/>
            <a:ext cx="4942839" cy="6890307"/>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a:extLst>
              <a:ext uri="{FF2B5EF4-FFF2-40B4-BE49-F238E27FC236}">
                <a16:creationId xmlns:a16="http://schemas.microsoft.com/office/drawing/2014/main" id="{6B569E1D-F535-48BB-9A2C-E34D01354FE0}"/>
              </a:ext>
            </a:extLst>
          </p:cNvPr>
          <p:cNvSpPr/>
          <p:nvPr/>
        </p:nvSpPr>
        <p:spPr>
          <a:xfrm>
            <a:off x="8651241" y="3747676"/>
            <a:ext cx="711200" cy="65951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ACCE80B1-7B1E-49BE-AE0A-275B1A24EDE9}"/>
              </a:ext>
            </a:extLst>
          </p:cNvPr>
          <p:cNvSpPr txBox="1"/>
          <p:nvPr/>
        </p:nvSpPr>
        <p:spPr>
          <a:xfrm>
            <a:off x="7335525" y="55229"/>
            <a:ext cx="3261355" cy="954107"/>
          </a:xfrm>
          <a:prstGeom prst="rect">
            <a:avLst/>
          </a:prstGeom>
          <a:noFill/>
        </p:spPr>
        <p:txBody>
          <a:bodyPr wrap="square" rtlCol="0">
            <a:spAutoFit/>
          </a:bodyPr>
          <a:lstStyle/>
          <a:p>
            <a:r>
              <a:rPr lang="en-GB" sz="2800" b="1" dirty="0"/>
              <a:t>Last stand at the Isthmus?</a:t>
            </a:r>
          </a:p>
        </p:txBody>
      </p:sp>
    </p:spTree>
    <p:extLst>
      <p:ext uri="{BB962C8B-B14F-4D97-AF65-F5344CB8AC3E}">
        <p14:creationId xmlns:p14="http://schemas.microsoft.com/office/powerpoint/2010/main" val="125717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0-#ppt_w/2"/>
                                          </p:val>
                                        </p:tav>
                                        <p:tav tm="100000">
                                          <p:val>
                                            <p:strVal val="#ppt_x"/>
                                          </p:val>
                                        </p:tav>
                                      </p:tavLst>
                                    </p:anim>
                                    <p:anim calcmode="lin" valueType="num">
                                      <p:cBhvr additive="base">
                                        <p:cTn id="3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fade">
                                      <p:cBhvr>
                                        <p:cTn id="46" dur="1000"/>
                                        <p:tgtEl>
                                          <p:spTgt spid="21">
                                            <p:txEl>
                                              <p:pRg st="0" end="0"/>
                                            </p:txEl>
                                          </p:spTgt>
                                        </p:tgtEl>
                                      </p:cBhvr>
                                    </p:animEffect>
                                    <p:anim calcmode="lin" valueType="num">
                                      <p:cBhvr>
                                        <p:cTn id="47"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7" grpId="0"/>
      <p:bldP spid="23" grpId="0" animBg="1"/>
      <p:bldP spid="27" grpId="0" animBg="1"/>
      <p:bldP spid="28" grpId="0" animBg="1"/>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w the ancient Greek oracle of Delphi was lost and found">
            <a:extLst>
              <a:ext uri="{FF2B5EF4-FFF2-40B4-BE49-F238E27FC236}">
                <a16:creationId xmlns:a16="http://schemas.microsoft.com/office/drawing/2014/main" id="{6289F769-DA28-435F-92A5-11D113EF8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929" y="-31717"/>
            <a:ext cx="10048875" cy="66848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teora vs Delphi, Greece - Which to Choose in a Time Crunch">
            <a:extLst>
              <a:ext uri="{FF2B5EF4-FFF2-40B4-BE49-F238E27FC236}">
                <a16:creationId xmlns:a16="http://schemas.microsoft.com/office/drawing/2014/main" id="{5E2ADC91-8D47-4901-8CFB-19D1F09D6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6" y="-14409"/>
            <a:ext cx="6667500" cy="6667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358DE1D-1A86-4302-AA1B-3E9BF5351282}"/>
              </a:ext>
            </a:extLst>
          </p:cNvPr>
          <p:cNvSpPr txBox="1"/>
          <p:nvPr/>
        </p:nvSpPr>
        <p:spPr>
          <a:xfrm>
            <a:off x="3495675" y="356961"/>
            <a:ext cx="6546396" cy="1477328"/>
          </a:xfrm>
          <a:prstGeom prst="rect">
            <a:avLst/>
          </a:prstGeom>
          <a:noFill/>
        </p:spPr>
        <p:txBody>
          <a:bodyPr wrap="square" rtlCol="0">
            <a:spAutoFit/>
          </a:bodyPr>
          <a:lstStyle/>
          <a:p>
            <a:r>
              <a:rPr lang="en-GB" i="1" dirty="0"/>
              <a:t>The news of the approach of the </a:t>
            </a:r>
            <a:r>
              <a:rPr lang="en-GB" i="1" dirty="0">
                <a:solidFill>
                  <a:schemeClr val="bg1">
                    <a:lumMod val="75000"/>
                  </a:schemeClr>
                </a:solidFill>
              </a:rPr>
              <a:t>Persians caused consternation at </a:t>
            </a:r>
            <a:r>
              <a:rPr lang="en-GB" i="1" dirty="0"/>
              <a:t>Delphi; and in their terror the </a:t>
            </a:r>
            <a:r>
              <a:rPr lang="en-GB" i="1" dirty="0">
                <a:solidFill>
                  <a:schemeClr val="bg1">
                    <a:lumMod val="75000"/>
                  </a:schemeClr>
                </a:solidFill>
              </a:rPr>
              <a:t>people asked the god’s advice as to </a:t>
            </a:r>
            <a:r>
              <a:rPr lang="en-GB" i="1" dirty="0"/>
              <a:t>whether they should bury the sacred </a:t>
            </a:r>
            <a:r>
              <a:rPr lang="en-GB" i="1" dirty="0">
                <a:solidFill>
                  <a:schemeClr val="bg1">
                    <a:lumMod val="75000"/>
                  </a:schemeClr>
                </a:solidFill>
              </a:rPr>
              <a:t>treasures or get them out of </a:t>
            </a:r>
            <a:r>
              <a:rPr lang="en-GB" i="1" dirty="0"/>
              <a:t>the country. The god replied that </a:t>
            </a:r>
            <a:r>
              <a:rPr lang="en-GB" i="1" dirty="0">
                <a:solidFill>
                  <a:schemeClr val="bg1">
                    <a:lumMod val="75000"/>
                  </a:schemeClr>
                </a:solidFill>
              </a:rPr>
              <a:t>they were not to be disturbed, for </a:t>
            </a:r>
            <a:r>
              <a:rPr lang="en-GB" b="1" i="1" dirty="0"/>
              <a:t>he was well able to guard his own. </a:t>
            </a:r>
            <a:r>
              <a:rPr lang="en-GB" i="1" dirty="0">
                <a:solidFill>
                  <a:schemeClr val="bg1">
                    <a:lumMod val="75000"/>
                  </a:schemeClr>
                </a:solidFill>
              </a:rPr>
              <a:t>8.36</a:t>
            </a:r>
            <a:endParaRPr lang="en-GB" b="1" dirty="0">
              <a:solidFill>
                <a:schemeClr val="bg1">
                  <a:lumMod val="75000"/>
                </a:schemeClr>
              </a:solidFill>
            </a:endParaRPr>
          </a:p>
        </p:txBody>
      </p:sp>
      <p:sp>
        <p:nvSpPr>
          <p:cNvPr id="6" name="TextBox 5">
            <a:extLst>
              <a:ext uri="{FF2B5EF4-FFF2-40B4-BE49-F238E27FC236}">
                <a16:creationId xmlns:a16="http://schemas.microsoft.com/office/drawing/2014/main" id="{97F13C23-92AC-4A24-A6B3-B4334DF4A125}"/>
              </a:ext>
            </a:extLst>
          </p:cNvPr>
          <p:cNvSpPr txBox="1"/>
          <p:nvPr/>
        </p:nvSpPr>
        <p:spPr>
          <a:xfrm>
            <a:off x="2149929" y="49795"/>
            <a:ext cx="7130142" cy="400110"/>
          </a:xfrm>
          <a:prstGeom prst="rect">
            <a:avLst/>
          </a:prstGeom>
          <a:noFill/>
        </p:spPr>
        <p:txBody>
          <a:bodyPr wrap="square">
            <a:spAutoFit/>
          </a:bodyPr>
          <a:lstStyle/>
          <a:p>
            <a:r>
              <a:rPr lang="en-GB" sz="2000" b="1" i="1" dirty="0"/>
              <a:t>The god is well able to guard his own </a:t>
            </a:r>
            <a:r>
              <a:rPr lang="en-GB" b="1" dirty="0"/>
              <a:t>8.36-9</a:t>
            </a:r>
            <a:endParaRPr lang="en-GB" dirty="0"/>
          </a:p>
        </p:txBody>
      </p:sp>
      <p:sp>
        <p:nvSpPr>
          <p:cNvPr id="9" name="TextBox 8">
            <a:extLst>
              <a:ext uri="{FF2B5EF4-FFF2-40B4-BE49-F238E27FC236}">
                <a16:creationId xmlns:a16="http://schemas.microsoft.com/office/drawing/2014/main" id="{AFEEED00-3EA8-42E1-A4FB-ED763961802B}"/>
              </a:ext>
            </a:extLst>
          </p:cNvPr>
          <p:cNvSpPr txBox="1"/>
          <p:nvPr/>
        </p:nvSpPr>
        <p:spPr>
          <a:xfrm>
            <a:off x="5025120" y="5069160"/>
            <a:ext cx="7173684" cy="923330"/>
          </a:xfrm>
          <a:prstGeom prst="rect">
            <a:avLst/>
          </a:prstGeom>
          <a:solidFill>
            <a:srgbClr val="BFAF9D"/>
          </a:solidFill>
        </p:spPr>
        <p:txBody>
          <a:bodyPr wrap="square">
            <a:spAutoFit/>
          </a:bodyPr>
          <a:lstStyle/>
          <a:p>
            <a:r>
              <a:rPr lang="en-GB" sz="1800" i="1" dirty="0"/>
              <a:t>There is a story, I have learned, amongst those who got away: they saw, so they said, two gigantic hoplites. According to the Delphians they were local heroes… </a:t>
            </a:r>
            <a:r>
              <a:rPr lang="en-GB" sz="1800" dirty="0"/>
              <a:t>8.38</a:t>
            </a:r>
            <a:endParaRPr lang="en-GB" dirty="0"/>
          </a:p>
        </p:txBody>
      </p:sp>
      <p:sp>
        <p:nvSpPr>
          <p:cNvPr id="10" name="TextBox 9">
            <a:extLst>
              <a:ext uri="{FF2B5EF4-FFF2-40B4-BE49-F238E27FC236}">
                <a16:creationId xmlns:a16="http://schemas.microsoft.com/office/drawing/2014/main" id="{39C6240D-9B97-4EBE-8BC7-3BA39783DCEE}"/>
              </a:ext>
            </a:extLst>
          </p:cNvPr>
          <p:cNvSpPr txBox="1"/>
          <p:nvPr/>
        </p:nvSpPr>
        <p:spPr>
          <a:xfrm>
            <a:off x="5025120" y="6147096"/>
            <a:ext cx="7173684" cy="707886"/>
          </a:xfrm>
          <a:prstGeom prst="rect">
            <a:avLst/>
          </a:prstGeom>
          <a:solidFill>
            <a:srgbClr val="DCA877"/>
          </a:solidFill>
        </p:spPr>
        <p:txBody>
          <a:bodyPr wrap="square">
            <a:spAutoFit/>
          </a:bodyPr>
          <a:lstStyle/>
          <a:p>
            <a:pPr algn="ctr"/>
            <a:r>
              <a:rPr lang="en-GB" sz="2000" i="1" dirty="0"/>
              <a:t>The rocks that fell from Parnassus were still there in my time, where they embedded themselves after crashing through the Persians.</a:t>
            </a:r>
            <a:endParaRPr lang="en-GB" sz="2000" dirty="0"/>
          </a:p>
        </p:txBody>
      </p:sp>
      <p:sp>
        <p:nvSpPr>
          <p:cNvPr id="7" name="Lightning Bolt 6">
            <a:extLst>
              <a:ext uri="{FF2B5EF4-FFF2-40B4-BE49-F238E27FC236}">
                <a16:creationId xmlns:a16="http://schemas.microsoft.com/office/drawing/2014/main" id="{8EA554AF-EAC7-40A8-8891-59F69302A3A5}"/>
              </a:ext>
            </a:extLst>
          </p:cNvPr>
          <p:cNvSpPr/>
          <p:nvPr/>
        </p:nvSpPr>
        <p:spPr>
          <a:xfrm>
            <a:off x="-66676" y="-31717"/>
            <a:ext cx="9577137" cy="5791200"/>
          </a:xfrm>
          <a:prstGeom prst="lightningBol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Lightning Bolt 11">
            <a:extLst>
              <a:ext uri="{FF2B5EF4-FFF2-40B4-BE49-F238E27FC236}">
                <a16:creationId xmlns:a16="http://schemas.microsoft.com/office/drawing/2014/main" id="{26BDD008-FA68-4453-AA86-A9BD90F77D35}"/>
              </a:ext>
            </a:extLst>
          </p:cNvPr>
          <p:cNvSpPr/>
          <p:nvPr/>
        </p:nvSpPr>
        <p:spPr>
          <a:xfrm>
            <a:off x="1199755" y="204909"/>
            <a:ext cx="6099403" cy="4195588"/>
          </a:xfrm>
          <a:prstGeom prst="lightningBol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66AA0B86-6F28-4F43-A19F-7AEA4EF40FBF}"/>
              </a:ext>
            </a:extLst>
          </p:cNvPr>
          <p:cNvSpPr txBox="1"/>
          <p:nvPr/>
        </p:nvSpPr>
        <p:spPr>
          <a:xfrm>
            <a:off x="5089002" y="3160228"/>
            <a:ext cx="7149122" cy="1754326"/>
          </a:xfrm>
          <a:prstGeom prst="rect">
            <a:avLst/>
          </a:prstGeom>
          <a:solidFill>
            <a:srgbClr val="B7CAC6"/>
          </a:solidFill>
        </p:spPr>
        <p:txBody>
          <a:bodyPr wrap="square" rtlCol="0">
            <a:spAutoFit/>
          </a:bodyPr>
          <a:lstStyle/>
          <a:p>
            <a:r>
              <a:rPr lang="en-GB" dirty="0"/>
              <a:t>Just as the Persians came into the shrine of Athene </a:t>
            </a:r>
            <a:r>
              <a:rPr lang="en-GB" dirty="0" err="1"/>
              <a:t>Pronaea</a:t>
            </a:r>
            <a:r>
              <a:rPr lang="en-GB" dirty="0"/>
              <a:t>, thunderbolts fell on them from the sky, and two pinnacles of rock, torn from Parnassus, came crashing and rumbling down amongst them, killing a large number, while at the same time there was a battle cry from inside the shrine. All these things happening together caused panic amongst the Persian troops. They fled. 8.37-8</a:t>
            </a:r>
          </a:p>
        </p:txBody>
      </p:sp>
    </p:spTree>
    <p:extLst>
      <p:ext uri="{BB962C8B-B14F-4D97-AF65-F5344CB8AC3E}">
        <p14:creationId xmlns:p14="http://schemas.microsoft.com/office/powerpoint/2010/main" val="324030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outVertical)">
                                      <p:cBhvr>
                                        <p:cTn id="20" dur="500"/>
                                        <p:tgtEl>
                                          <p:spTgt spid="4"/>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p:stCondLst>
                              <p:cond delay="500"/>
                            </p:stCondLst>
                            <p:childTnLst>
                              <p:par>
                                <p:cTn id="25" presetID="27" presetClass="emph" presetSubtype="0" fill="remove" grpId="1" nodeType="afterEffect">
                                  <p:stCondLst>
                                    <p:cond delay="0"/>
                                  </p:stCondLst>
                                  <p:childTnLst>
                                    <p:animClr clrSpc="rgb" dir="cw">
                                      <p:cBhvr override="childStyle">
                                        <p:cTn id="26" dur="250" autoRev="1" fill="remove"/>
                                        <p:tgtEl>
                                          <p:spTgt spid="7"/>
                                        </p:tgtEl>
                                        <p:attrNameLst>
                                          <p:attrName>style.color</p:attrName>
                                        </p:attrNameLst>
                                      </p:cBhvr>
                                      <p:to>
                                        <a:schemeClr val="bg1"/>
                                      </p:to>
                                    </p:animClr>
                                    <p:animClr clrSpc="rgb" dir="cw">
                                      <p:cBhvr>
                                        <p:cTn id="27" dur="250" autoRev="1" fill="remove"/>
                                        <p:tgtEl>
                                          <p:spTgt spid="7"/>
                                        </p:tgtEl>
                                        <p:attrNameLst>
                                          <p:attrName>fillcolor</p:attrName>
                                        </p:attrNameLst>
                                      </p:cBhvr>
                                      <p:to>
                                        <a:schemeClr val="bg1"/>
                                      </p:to>
                                    </p:animClr>
                                    <p:set>
                                      <p:cBhvr>
                                        <p:cTn id="28" dur="250" autoRev="1" fill="remove"/>
                                        <p:tgtEl>
                                          <p:spTgt spid="7"/>
                                        </p:tgtEl>
                                        <p:attrNameLst>
                                          <p:attrName>fill.type</p:attrName>
                                        </p:attrNameLst>
                                      </p:cBhvr>
                                      <p:to>
                                        <p:strVal val="solid"/>
                                      </p:to>
                                    </p:set>
                                    <p:set>
                                      <p:cBhvr>
                                        <p:cTn id="29" dur="250" autoRev="1" fill="remove"/>
                                        <p:tgtEl>
                                          <p:spTgt spid="7"/>
                                        </p:tgtEl>
                                        <p:attrNameLst>
                                          <p:attrName>fill.on</p:attrName>
                                        </p:attrNameLst>
                                      </p:cBhvr>
                                      <p:to>
                                        <p:strVal val="true"/>
                                      </p:to>
                                    </p:set>
                                  </p:childTnLst>
                                </p:cTn>
                              </p:par>
                            </p:childTnLst>
                          </p:cTn>
                        </p:par>
                        <p:par>
                          <p:cTn id="30" fill="hold">
                            <p:stCondLst>
                              <p:cond delay="1000"/>
                            </p:stCondLst>
                            <p:childTnLst>
                              <p:par>
                                <p:cTn id="31" presetID="16" presetClass="exit" presetSubtype="42" fill="hold" grpId="2" nodeType="afterEffect">
                                  <p:stCondLst>
                                    <p:cond delay="0"/>
                                  </p:stCondLst>
                                  <p:childTnLst>
                                    <p:animEffect transition="out" filter="barn(outHorizontal)">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27" presetClass="emph" presetSubtype="0" fill="remove" grpId="1" nodeType="withEffect">
                                  <p:stCondLst>
                                    <p:cond delay="0"/>
                                  </p:stCondLst>
                                  <p:childTnLst>
                                    <p:animClr clrSpc="rgb" dir="cw">
                                      <p:cBhvr override="childStyle">
                                        <p:cTn id="37" dur="250" autoRev="1" fill="remove"/>
                                        <p:tgtEl>
                                          <p:spTgt spid="12"/>
                                        </p:tgtEl>
                                        <p:attrNameLst>
                                          <p:attrName>style.color</p:attrName>
                                        </p:attrNameLst>
                                      </p:cBhvr>
                                      <p:to>
                                        <a:schemeClr val="bg1"/>
                                      </p:to>
                                    </p:animClr>
                                    <p:animClr clrSpc="rgb" dir="cw">
                                      <p:cBhvr>
                                        <p:cTn id="38" dur="250" autoRev="1" fill="remove"/>
                                        <p:tgtEl>
                                          <p:spTgt spid="12"/>
                                        </p:tgtEl>
                                        <p:attrNameLst>
                                          <p:attrName>fillcolor</p:attrName>
                                        </p:attrNameLst>
                                      </p:cBhvr>
                                      <p:to>
                                        <a:schemeClr val="bg1"/>
                                      </p:to>
                                    </p:animClr>
                                    <p:set>
                                      <p:cBhvr>
                                        <p:cTn id="39" dur="250" autoRev="1" fill="remove"/>
                                        <p:tgtEl>
                                          <p:spTgt spid="12"/>
                                        </p:tgtEl>
                                        <p:attrNameLst>
                                          <p:attrName>fill.type</p:attrName>
                                        </p:attrNameLst>
                                      </p:cBhvr>
                                      <p:to>
                                        <p:strVal val="solid"/>
                                      </p:to>
                                    </p:set>
                                    <p:set>
                                      <p:cBhvr>
                                        <p:cTn id="40" dur="250" autoRev="1" fill="remove"/>
                                        <p:tgtEl>
                                          <p:spTgt spid="12"/>
                                        </p:tgtEl>
                                        <p:attrNameLst>
                                          <p:attrName>fill.on</p:attrName>
                                        </p:attrNameLst>
                                      </p:cBhvr>
                                      <p:to>
                                        <p:strVal val="true"/>
                                      </p:to>
                                    </p:set>
                                  </p:childTnLst>
                                </p:cTn>
                              </p:par>
                            </p:childTnLst>
                          </p:cTn>
                        </p:par>
                        <p:par>
                          <p:cTn id="41" fill="hold">
                            <p:stCondLst>
                              <p:cond delay="1500"/>
                            </p:stCondLst>
                            <p:childTnLst>
                              <p:par>
                                <p:cTn id="42" presetID="16" presetClass="exit" presetSubtype="42" fill="hold" grpId="2" nodeType="afterEffect">
                                  <p:stCondLst>
                                    <p:cond delay="0"/>
                                  </p:stCondLst>
                                  <p:childTnLst>
                                    <p:animEffect transition="out" filter="barn(outHorizontal)">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animBg="1"/>
      <p:bldP spid="10" grpId="0" animBg="1"/>
      <p:bldP spid="7" grpId="0" animBg="1"/>
      <p:bldP spid="7" grpId="1" animBg="1"/>
      <p:bldP spid="7" grpId="2" animBg="1"/>
      <p:bldP spid="12" grpId="0" animBg="1"/>
      <p:bldP spid="12" grpId="1" animBg="1"/>
      <p:bldP spid="12" grpId="2"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3A592-92CC-424C-B384-998B6659D9DB}"/>
              </a:ext>
            </a:extLst>
          </p:cNvPr>
          <p:cNvPicPr>
            <a:picLocks noChangeAspect="1"/>
          </p:cNvPicPr>
          <p:nvPr/>
        </p:nvPicPr>
        <p:blipFill rotWithShape="1">
          <a:blip r:embed="rId2"/>
          <a:srcRect l="4253" t="10448" r="10328" b="7603"/>
          <a:stretch/>
        </p:blipFill>
        <p:spPr>
          <a:xfrm>
            <a:off x="1" y="0"/>
            <a:ext cx="12191999" cy="6579274"/>
          </a:xfrm>
          <a:prstGeom prst="rect">
            <a:avLst/>
          </a:prstGeom>
        </p:spPr>
      </p:pic>
      <p:sp>
        <p:nvSpPr>
          <p:cNvPr id="2" name="TextBox 1">
            <a:extLst>
              <a:ext uri="{FF2B5EF4-FFF2-40B4-BE49-F238E27FC236}">
                <a16:creationId xmlns:a16="http://schemas.microsoft.com/office/drawing/2014/main" id="{3A21D5B4-C244-4042-83B5-B63732651FFC}"/>
              </a:ext>
            </a:extLst>
          </p:cNvPr>
          <p:cNvSpPr txBox="1"/>
          <p:nvPr/>
        </p:nvSpPr>
        <p:spPr>
          <a:xfrm>
            <a:off x="203200" y="47893"/>
            <a:ext cx="3576320" cy="461665"/>
          </a:xfrm>
          <a:prstGeom prst="rect">
            <a:avLst/>
          </a:prstGeom>
          <a:noFill/>
        </p:spPr>
        <p:txBody>
          <a:bodyPr wrap="square" rtlCol="0">
            <a:spAutoFit/>
          </a:bodyPr>
          <a:lstStyle/>
          <a:p>
            <a:r>
              <a:rPr lang="en-GB" sz="2400" b="1" dirty="0">
                <a:solidFill>
                  <a:schemeClr val="bg1"/>
                </a:solidFill>
              </a:rPr>
              <a:t>Bad prophecies for Athens</a:t>
            </a:r>
          </a:p>
        </p:txBody>
      </p:sp>
      <p:sp>
        <p:nvSpPr>
          <p:cNvPr id="4" name="TextBox 3">
            <a:extLst>
              <a:ext uri="{FF2B5EF4-FFF2-40B4-BE49-F238E27FC236}">
                <a16:creationId xmlns:a16="http://schemas.microsoft.com/office/drawing/2014/main" id="{0CD7A3BA-EE38-4550-8B38-3F4B1CF7A256}"/>
              </a:ext>
            </a:extLst>
          </p:cNvPr>
          <p:cNvSpPr txBox="1"/>
          <p:nvPr/>
        </p:nvSpPr>
        <p:spPr>
          <a:xfrm>
            <a:off x="274320" y="690880"/>
            <a:ext cx="2672080" cy="1477328"/>
          </a:xfrm>
          <a:prstGeom prst="rect">
            <a:avLst/>
          </a:prstGeom>
          <a:noFill/>
        </p:spPr>
        <p:txBody>
          <a:bodyPr wrap="square" rtlCol="0">
            <a:spAutoFit/>
          </a:bodyPr>
          <a:lstStyle/>
          <a:p>
            <a:r>
              <a:rPr lang="en-GB" dirty="0">
                <a:solidFill>
                  <a:schemeClr val="bg1"/>
                </a:solidFill>
              </a:rPr>
              <a:t>The Athenians had sent envoys to Delphi to ask for advice. The first response filled them with fear and dismay.</a:t>
            </a:r>
          </a:p>
        </p:txBody>
      </p:sp>
      <p:sp>
        <p:nvSpPr>
          <p:cNvPr id="5" name="Speech Bubble: Oval 4">
            <a:extLst>
              <a:ext uri="{FF2B5EF4-FFF2-40B4-BE49-F238E27FC236}">
                <a16:creationId xmlns:a16="http://schemas.microsoft.com/office/drawing/2014/main" id="{C02D013B-E3BD-45BB-AD40-9878FBB80117}"/>
              </a:ext>
            </a:extLst>
          </p:cNvPr>
          <p:cNvSpPr/>
          <p:nvPr/>
        </p:nvSpPr>
        <p:spPr>
          <a:xfrm>
            <a:off x="8940800" y="278726"/>
            <a:ext cx="3048000" cy="1499274"/>
          </a:xfrm>
          <a:prstGeom prst="wedgeEllipseCallout">
            <a:avLst>
              <a:gd name="adj1" fmla="val -72734"/>
              <a:gd name="adj2" fmla="val 45988"/>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DaunPenh" panose="01010101010101010101" pitchFamily="2" charset="0"/>
                <a:cs typeface="DaunPenh" panose="01010101010101010101" pitchFamily="2" charset="0"/>
              </a:rPr>
              <a:t>Why sit you, doomed ones? Fly to the world’s end!</a:t>
            </a:r>
            <a:r>
              <a:rPr lang="en-GB" dirty="0">
                <a:latin typeface="DaunPenh" panose="01010101010101010101" pitchFamily="2" charset="0"/>
                <a:cs typeface="DaunPenh" panose="01010101010101010101" pitchFamily="2" charset="0"/>
              </a:rPr>
              <a:t> </a:t>
            </a:r>
            <a:r>
              <a:rPr lang="en-GB" sz="1400" dirty="0"/>
              <a:t>7.140</a:t>
            </a:r>
            <a:endParaRPr lang="en-GB" dirty="0"/>
          </a:p>
        </p:txBody>
      </p:sp>
      <p:sp>
        <p:nvSpPr>
          <p:cNvPr id="7" name="Speech Bubble: Oval 6">
            <a:extLst>
              <a:ext uri="{FF2B5EF4-FFF2-40B4-BE49-F238E27FC236}">
                <a16:creationId xmlns:a16="http://schemas.microsoft.com/office/drawing/2014/main" id="{E2AC7837-9514-4E04-AE14-B4A0CC1DD5DC}"/>
              </a:ext>
            </a:extLst>
          </p:cNvPr>
          <p:cNvSpPr/>
          <p:nvPr/>
        </p:nvSpPr>
        <p:spPr>
          <a:xfrm>
            <a:off x="8834120" y="1950720"/>
            <a:ext cx="3261360" cy="1757006"/>
          </a:xfrm>
          <a:prstGeom prst="wedgeEllipseCallout">
            <a:avLst>
              <a:gd name="adj1" fmla="val -72236"/>
              <a:gd name="adj2" fmla="val -625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DaunPenh" panose="01010101010101010101" pitchFamily="2" charset="0"/>
                <a:cs typeface="DaunPenh" panose="01010101010101010101" pitchFamily="2" charset="0"/>
              </a:rPr>
              <a:t>Zeus all-seeing grants </a:t>
            </a:r>
          </a:p>
          <a:p>
            <a:pPr algn="ctr"/>
            <a:r>
              <a:rPr lang="en-GB" dirty="0">
                <a:latin typeface="DaunPenh" panose="01010101010101010101" pitchFamily="2" charset="0"/>
                <a:cs typeface="DaunPenh" panose="01010101010101010101" pitchFamily="2" charset="0"/>
              </a:rPr>
              <a:t>to Athena’s prayer that </a:t>
            </a:r>
          </a:p>
          <a:p>
            <a:pPr algn="ctr"/>
            <a:r>
              <a:rPr lang="en-GB" sz="2000" b="1" dirty="0">
                <a:solidFill>
                  <a:schemeClr val="accent4">
                    <a:lumMod val="20000"/>
                    <a:lumOff val="80000"/>
                  </a:schemeClr>
                </a:solidFill>
                <a:latin typeface="DaunPenh" panose="01010101010101010101" pitchFamily="2" charset="0"/>
                <a:cs typeface="DaunPenh" panose="01010101010101010101" pitchFamily="2" charset="0"/>
              </a:rPr>
              <a:t>THE WOODEN WALL ONLY SHALL NOT FAIL, </a:t>
            </a:r>
          </a:p>
          <a:p>
            <a:pPr algn="ctr"/>
            <a:r>
              <a:rPr lang="en-GB" dirty="0">
                <a:latin typeface="DaunPenh" panose="01010101010101010101" pitchFamily="2" charset="0"/>
                <a:cs typeface="DaunPenh" panose="01010101010101010101" pitchFamily="2" charset="0"/>
              </a:rPr>
              <a:t>but help you and your children. </a:t>
            </a:r>
            <a:r>
              <a:rPr lang="en-GB" sz="1400" dirty="0"/>
              <a:t>7.141</a:t>
            </a:r>
            <a:endParaRPr lang="en-GB" dirty="0"/>
          </a:p>
        </p:txBody>
      </p:sp>
      <p:sp>
        <p:nvSpPr>
          <p:cNvPr id="8" name="TextBox 7">
            <a:extLst>
              <a:ext uri="{FF2B5EF4-FFF2-40B4-BE49-F238E27FC236}">
                <a16:creationId xmlns:a16="http://schemas.microsoft.com/office/drawing/2014/main" id="{C0C369E2-4054-4078-9304-4CD803681C79}"/>
              </a:ext>
            </a:extLst>
          </p:cNvPr>
          <p:cNvSpPr txBox="1"/>
          <p:nvPr/>
        </p:nvSpPr>
        <p:spPr>
          <a:xfrm>
            <a:off x="274320" y="2349530"/>
            <a:ext cx="2672080" cy="923330"/>
          </a:xfrm>
          <a:prstGeom prst="rect">
            <a:avLst/>
          </a:prstGeom>
          <a:noFill/>
        </p:spPr>
        <p:txBody>
          <a:bodyPr wrap="square" rtlCol="0">
            <a:spAutoFit/>
          </a:bodyPr>
          <a:lstStyle/>
          <a:p>
            <a:r>
              <a:rPr lang="en-GB" dirty="0">
                <a:solidFill>
                  <a:schemeClr val="bg1"/>
                </a:solidFill>
              </a:rPr>
              <a:t>They asked the goddess for something less menacing …</a:t>
            </a:r>
          </a:p>
        </p:txBody>
      </p:sp>
      <p:sp>
        <p:nvSpPr>
          <p:cNvPr id="9" name="TextBox 8">
            <a:extLst>
              <a:ext uri="{FF2B5EF4-FFF2-40B4-BE49-F238E27FC236}">
                <a16:creationId xmlns:a16="http://schemas.microsoft.com/office/drawing/2014/main" id="{792D8157-2FA6-4119-98F8-116E0850E7D9}"/>
              </a:ext>
            </a:extLst>
          </p:cNvPr>
          <p:cNvSpPr txBox="1"/>
          <p:nvPr/>
        </p:nvSpPr>
        <p:spPr>
          <a:xfrm>
            <a:off x="8834120" y="5603864"/>
            <a:ext cx="3261360" cy="954107"/>
          </a:xfrm>
          <a:prstGeom prst="rect">
            <a:avLst/>
          </a:prstGeom>
          <a:noFill/>
        </p:spPr>
        <p:txBody>
          <a:bodyPr wrap="square" rtlCol="0">
            <a:spAutoFit/>
          </a:bodyPr>
          <a:lstStyle/>
          <a:p>
            <a:r>
              <a:rPr lang="en-GB" sz="1400" dirty="0">
                <a:solidFill>
                  <a:schemeClr val="bg1"/>
                </a:solidFill>
              </a:rPr>
              <a:t>Themistocles called </a:t>
            </a:r>
            <a:r>
              <a:rPr lang="en-GB" sz="1400" dirty="0" err="1">
                <a:solidFill>
                  <a:schemeClr val="bg1"/>
                </a:solidFill>
              </a:rPr>
              <a:t>Neocles</a:t>
            </a:r>
            <a:r>
              <a:rPr lang="en-GB" sz="1400" dirty="0">
                <a:solidFill>
                  <a:schemeClr val="bg1"/>
                </a:solidFill>
              </a:rPr>
              <a:t>’ son now came forward…. He advised his countrymen to prepare at once to meet the invader at sea. 1.143</a:t>
            </a:r>
          </a:p>
        </p:txBody>
      </p:sp>
      <p:sp>
        <p:nvSpPr>
          <p:cNvPr id="10" name="TextBox 9">
            <a:extLst>
              <a:ext uri="{FF2B5EF4-FFF2-40B4-BE49-F238E27FC236}">
                <a16:creationId xmlns:a16="http://schemas.microsoft.com/office/drawing/2014/main" id="{D551329E-B8FF-47FD-8305-90011CEAE1C6}"/>
              </a:ext>
            </a:extLst>
          </p:cNvPr>
          <p:cNvSpPr txBox="1"/>
          <p:nvPr/>
        </p:nvSpPr>
        <p:spPr>
          <a:xfrm>
            <a:off x="170180" y="3721242"/>
            <a:ext cx="2672080" cy="923330"/>
          </a:xfrm>
          <a:prstGeom prst="rect">
            <a:avLst/>
          </a:prstGeom>
          <a:noFill/>
        </p:spPr>
        <p:txBody>
          <a:bodyPr wrap="square" rtlCol="0">
            <a:spAutoFit/>
          </a:bodyPr>
          <a:lstStyle/>
          <a:p>
            <a:r>
              <a:rPr lang="en-GB" dirty="0">
                <a:solidFill>
                  <a:schemeClr val="bg1"/>
                </a:solidFill>
              </a:rPr>
              <a:t>When the oracle was made public, there were two interpretations:</a:t>
            </a:r>
          </a:p>
        </p:txBody>
      </p:sp>
      <p:sp>
        <p:nvSpPr>
          <p:cNvPr id="12" name="TextBox 11">
            <a:extLst>
              <a:ext uri="{FF2B5EF4-FFF2-40B4-BE49-F238E27FC236}">
                <a16:creationId xmlns:a16="http://schemas.microsoft.com/office/drawing/2014/main" id="{7E3E15CF-04DF-43B1-AD37-62D3D7236839}"/>
              </a:ext>
            </a:extLst>
          </p:cNvPr>
          <p:cNvSpPr txBox="1"/>
          <p:nvPr/>
        </p:nvSpPr>
        <p:spPr>
          <a:xfrm>
            <a:off x="9039860" y="4356844"/>
            <a:ext cx="2288540" cy="1200329"/>
          </a:xfrm>
          <a:prstGeom prst="rect">
            <a:avLst/>
          </a:prstGeom>
          <a:noFill/>
          <a:ln>
            <a:solidFill>
              <a:schemeClr val="bg1"/>
            </a:solidFill>
          </a:ln>
        </p:spPr>
        <p:txBody>
          <a:bodyPr wrap="square">
            <a:spAutoFit/>
          </a:bodyPr>
          <a:lstStyle/>
          <a:p>
            <a:r>
              <a:rPr lang="en-GB" dirty="0">
                <a:solidFill>
                  <a:schemeClr val="bg1"/>
                </a:solidFill>
              </a:rPr>
              <a:t>… but others thought that by this expression the god indicated the ships. </a:t>
            </a:r>
            <a:r>
              <a:rPr lang="en-GB" sz="1400" dirty="0">
                <a:solidFill>
                  <a:schemeClr val="bg1"/>
                </a:solidFill>
              </a:rPr>
              <a:t>7.142</a:t>
            </a:r>
            <a:endParaRPr lang="en-GB" sz="1400" dirty="0"/>
          </a:p>
        </p:txBody>
      </p:sp>
      <p:sp>
        <p:nvSpPr>
          <p:cNvPr id="14" name="TextBox 13">
            <a:extLst>
              <a:ext uri="{FF2B5EF4-FFF2-40B4-BE49-F238E27FC236}">
                <a16:creationId xmlns:a16="http://schemas.microsoft.com/office/drawing/2014/main" id="{5383E0C8-378D-4978-BEFC-1DE6A007EDC4}"/>
              </a:ext>
            </a:extLst>
          </p:cNvPr>
          <p:cNvSpPr txBox="1"/>
          <p:nvPr/>
        </p:nvSpPr>
        <p:spPr>
          <a:xfrm>
            <a:off x="203200" y="4811704"/>
            <a:ext cx="1704340" cy="1600438"/>
          </a:xfrm>
          <a:prstGeom prst="rect">
            <a:avLst/>
          </a:prstGeom>
          <a:noFill/>
          <a:ln>
            <a:solidFill>
              <a:schemeClr val="bg1"/>
            </a:solidFill>
          </a:ln>
        </p:spPr>
        <p:txBody>
          <a:bodyPr wrap="square">
            <a:spAutoFit/>
          </a:bodyPr>
          <a:lstStyle/>
          <a:p>
            <a:r>
              <a:rPr lang="en-GB" sz="1400" dirty="0">
                <a:solidFill>
                  <a:schemeClr val="bg1"/>
                </a:solidFill>
              </a:rPr>
              <a:t>some of the older men supposed that the prophecy meant the Acropolis, fenced in the old days with a thorn hedge.</a:t>
            </a:r>
            <a:endParaRPr lang="en-GB" sz="1400" dirty="0"/>
          </a:p>
        </p:txBody>
      </p:sp>
    </p:spTree>
    <p:extLst>
      <p:ext uri="{BB962C8B-B14F-4D97-AF65-F5344CB8AC3E}">
        <p14:creationId xmlns:p14="http://schemas.microsoft.com/office/powerpoint/2010/main" val="176577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1+#ppt_w/2"/>
                                          </p:val>
                                        </p:tav>
                                        <p:tav tm="100000">
                                          <p:val>
                                            <p:strVal val="#ppt_x"/>
                                          </p:val>
                                        </p:tav>
                                      </p:tavLst>
                                    </p:anim>
                                    <p:anim calcmode="lin" valueType="num">
                                      <p:cBhvr additive="base">
                                        <p:cTn id="4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0-#ppt_w/2"/>
                                          </p:val>
                                        </p:tav>
                                        <p:tav tm="100000">
                                          <p:val>
                                            <p:strVal val="#ppt_x"/>
                                          </p:val>
                                        </p:tav>
                                      </p:tavLst>
                                    </p:anim>
                                    <p:anim calcmode="lin" valueType="num">
                                      <p:cBhvr additive="base">
                                        <p:cTn id="5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000"/>
                                        <p:tgtEl>
                                          <p:spTgt spid="9"/>
                                        </p:tgtEl>
                                      </p:cBhvr>
                                    </p:animEffect>
                                    <p:anim calcmode="lin" valueType="num">
                                      <p:cBhvr>
                                        <p:cTn id="59" dur="1000" fill="hold"/>
                                        <p:tgtEl>
                                          <p:spTgt spid="9"/>
                                        </p:tgtEl>
                                        <p:attrNameLst>
                                          <p:attrName>ppt_x</p:attrName>
                                        </p:attrNameLst>
                                      </p:cBhvr>
                                      <p:tavLst>
                                        <p:tav tm="0">
                                          <p:val>
                                            <p:strVal val="#ppt_x"/>
                                          </p:val>
                                        </p:tav>
                                        <p:tav tm="100000">
                                          <p:val>
                                            <p:strVal val="#ppt_x"/>
                                          </p:val>
                                        </p:tav>
                                      </p:tavLst>
                                    </p:anim>
                                    <p:anim calcmode="lin" valueType="num">
                                      <p:cBhvr>
                                        <p:cTn id="6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7" grpId="0" animBg="1"/>
      <p:bldP spid="8" grpId="0"/>
      <p:bldP spid="9" grpId="0"/>
      <p:bldP spid="10" grpId="0"/>
      <p:bldP spid="1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7FF827-CDAC-4E58-BD84-84D6C5017D5D}"/>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6F95F10-7B5B-4888-B49A-AF84E5296B72}"/>
              </a:ext>
            </a:extLst>
          </p:cNvPr>
          <p:cNvSpPr txBox="1"/>
          <p:nvPr/>
        </p:nvSpPr>
        <p:spPr>
          <a:xfrm>
            <a:off x="3159760" y="243840"/>
            <a:ext cx="7122160" cy="584775"/>
          </a:xfrm>
          <a:prstGeom prst="rect">
            <a:avLst/>
          </a:prstGeom>
          <a:noFill/>
        </p:spPr>
        <p:txBody>
          <a:bodyPr wrap="square" rtlCol="0">
            <a:spAutoFit/>
          </a:bodyPr>
          <a:lstStyle/>
          <a:p>
            <a:r>
              <a:rPr lang="en-GB" sz="3200" b="1" i="1" dirty="0"/>
              <a:t>The Wooden Wall only shall not fail </a:t>
            </a:r>
            <a:r>
              <a:rPr lang="en-GB" b="1" dirty="0"/>
              <a:t>7.141-3</a:t>
            </a:r>
          </a:p>
        </p:txBody>
      </p:sp>
    </p:spTree>
    <p:extLst>
      <p:ext uri="{BB962C8B-B14F-4D97-AF65-F5344CB8AC3E}">
        <p14:creationId xmlns:p14="http://schemas.microsoft.com/office/powerpoint/2010/main" val="1327584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D38C18-0A49-4A08-9E92-ED0B6D2A2C53}"/>
              </a:ext>
            </a:extLst>
          </p:cNvPr>
          <p:cNvSpPr txBox="1"/>
          <p:nvPr/>
        </p:nvSpPr>
        <p:spPr>
          <a:xfrm>
            <a:off x="276228" y="168523"/>
            <a:ext cx="4509132" cy="646331"/>
          </a:xfrm>
          <a:prstGeom prst="rect">
            <a:avLst/>
          </a:prstGeom>
          <a:solidFill>
            <a:srgbClr val="B5CAE3"/>
          </a:solidFill>
          <a:ln>
            <a:solidFill>
              <a:schemeClr val="accent1">
                <a:shade val="50000"/>
              </a:schemeClr>
            </a:solidFill>
          </a:ln>
        </p:spPr>
        <p:txBody>
          <a:bodyPr wrap="square" rtlCol="0">
            <a:spAutoFit/>
          </a:bodyPr>
          <a:lstStyle/>
          <a:p>
            <a:r>
              <a:rPr lang="en-GB" sz="3600" b="1" dirty="0"/>
              <a:t>Evacuation to Salamis</a:t>
            </a:r>
          </a:p>
        </p:txBody>
      </p:sp>
      <p:sp>
        <p:nvSpPr>
          <p:cNvPr id="6" name="TextBox 5">
            <a:extLst>
              <a:ext uri="{FF2B5EF4-FFF2-40B4-BE49-F238E27FC236}">
                <a16:creationId xmlns:a16="http://schemas.microsoft.com/office/drawing/2014/main" id="{AF68E4EC-157C-46DB-9F11-6B216B17357D}"/>
              </a:ext>
            </a:extLst>
          </p:cNvPr>
          <p:cNvSpPr txBox="1"/>
          <p:nvPr/>
        </p:nvSpPr>
        <p:spPr>
          <a:xfrm>
            <a:off x="31207" y="6082024"/>
            <a:ext cx="5375946" cy="738664"/>
          </a:xfrm>
          <a:prstGeom prst="rect">
            <a:avLst/>
          </a:prstGeom>
          <a:noFill/>
        </p:spPr>
        <p:txBody>
          <a:bodyPr wrap="square" rtlCol="0">
            <a:spAutoFit/>
          </a:bodyPr>
          <a:lstStyle/>
          <a:p>
            <a:r>
              <a:rPr lang="en-GB" sz="1400" i="1" dirty="0"/>
              <a:t>‘Cimon was as brave as Miltiades and as intelligent as Themistocles. </a:t>
            </a:r>
          </a:p>
          <a:p>
            <a:r>
              <a:rPr lang="en-GB" sz="1400" i="1" dirty="0"/>
              <a:t>His physical presence, according to the poet Ion of Chios </a:t>
            </a:r>
            <a:r>
              <a:rPr lang="en-GB" sz="1400" dirty="0"/>
              <a:t>(484-424BC) </a:t>
            </a:r>
          </a:p>
          <a:p>
            <a:r>
              <a:rPr lang="en-GB" sz="1400" i="1" dirty="0"/>
              <a:t>was imposing, too, for he was tall with a thick and curly head of hair.’</a:t>
            </a:r>
          </a:p>
        </p:txBody>
      </p:sp>
      <p:sp>
        <p:nvSpPr>
          <p:cNvPr id="8" name="TextBox 7">
            <a:extLst>
              <a:ext uri="{FF2B5EF4-FFF2-40B4-BE49-F238E27FC236}">
                <a16:creationId xmlns:a16="http://schemas.microsoft.com/office/drawing/2014/main" id="{D8C357C7-A471-4294-9D6D-F6889C89ECCC}"/>
              </a:ext>
            </a:extLst>
          </p:cNvPr>
          <p:cNvSpPr txBox="1"/>
          <p:nvPr/>
        </p:nvSpPr>
        <p:spPr>
          <a:xfrm>
            <a:off x="127621" y="1011636"/>
            <a:ext cx="3281680" cy="707886"/>
          </a:xfrm>
          <a:prstGeom prst="rect">
            <a:avLst/>
          </a:prstGeom>
          <a:noFill/>
          <a:ln>
            <a:solidFill>
              <a:schemeClr val="accent1">
                <a:shade val="50000"/>
              </a:schemeClr>
            </a:solidFill>
          </a:ln>
        </p:spPr>
        <p:txBody>
          <a:bodyPr wrap="square" rtlCol="0">
            <a:spAutoFit/>
          </a:bodyPr>
          <a:lstStyle/>
          <a:p>
            <a:r>
              <a:rPr lang="en-GB" sz="2400" b="1" dirty="0"/>
              <a:t>Cimon, son of Miltiades</a:t>
            </a:r>
          </a:p>
          <a:p>
            <a:pPr algn="ctr"/>
            <a:r>
              <a:rPr lang="en-GB" sz="1600" dirty="0"/>
              <a:t>Plutarch, </a:t>
            </a:r>
            <a:r>
              <a:rPr lang="en-GB" sz="1600" i="1" dirty="0"/>
              <a:t>Life of Cimon</a:t>
            </a:r>
            <a:r>
              <a:rPr lang="en-GB" sz="1600" dirty="0"/>
              <a:t>, 5</a:t>
            </a:r>
          </a:p>
        </p:txBody>
      </p:sp>
      <p:sp>
        <p:nvSpPr>
          <p:cNvPr id="10" name="TextBox 9">
            <a:extLst>
              <a:ext uri="{FF2B5EF4-FFF2-40B4-BE49-F238E27FC236}">
                <a16:creationId xmlns:a16="http://schemas.microsoft.com/office/drawing/2014/main" id="{3F725144-2823-426A-B098-C238385A4719}"/>
              </a:ext>
            </a:extLst>
          </p:cNvPr>
          <p:cNvSpPr txBox="1"/>
          <p:nvPr/>
        </p:nvSpPr>
        <p:spPr>
          <a:xfrm>
            <a:off x="37146" y="1783991"/>
            <a:ext cx="3328020" cy="2092881"/>
          </a:xfrm>
          <a:prstGeom prst="rect">
            <a:avLst/>
          </a:prstGeom>
          <a:noFill/>
        </p:spPr>
        <p:txBody>
          <a:bodyPr wrap="square" rtlCol="0">
            <a:spAutoFit/>
          </a:bodyPr>
          <a:lstStyle/>
          <a:p>
            <a:r>
              <a:rPr lang="en-GB" i="1" dirty="0"/>
              <a:t>‘</a:t>
            </a:r>
            <a:r>
              <a:rPr lang="en-GB" sz="1600" i="1" dirty="0"/>
              <a:t>When the Medes invaded Greece and Themistocles was urging the people to  hand over their city, abandon their country, mobilize their forces on board the fleet off Salamis, and </a:t>
            </a:r>
          </a:p>
          <a:p>
            <a:r>
              <a:rPr lang="en-GB" sz="1600" i="1" dirty="0"/>
              <a:t>fight out the issue at sea, </a:t>
            </a:r>
          </a:p>
          <a:p>
            <a:r>
              <a:rPr lang="en-GB" sz="1600" i="1" dirty="0"/>
              <a:t>the majority shrank from </a:t>
            </a:r>
            <a:r>
              <a:rPr lang="en-GB" sz="1600" b="1" i="1" dirty="0"/>
              <a:t>the audacity of his scheme</a:t>
            </a:r>
            <a:r>
              <a:rPr lang="en-GB" sz="1600" i="1" dirty="0"/>
              <a:t>.</a:t>
            </a:r>
            <a:endParaRPr lang="en-GB" i="1" dirty="0"/>
          </a:p>
        </p:txBody>
      </p:sp>
      <p:sp>
        <p:nvSpPr>
          <p:cNvPr id="14" name="TextBox 13">
            <a:extLst>
              <a:ext uri="{FF2B5EF4-FFF2-40B4-BE49-F238E27FC236}">
                <a16:creationId xmlns:a16="http://schemas.microsoft.com/office/drawing/2014/main" id="{70346B3D-3D12-49BC-9C41-022F6034AB0D}"/>
              </a:ext>
            </a:extLst>
          </p:cNvPr>
          <p:cNvSpPr txBox="1"/>
          <p:nvPr/>
        </p:nvSpPr>
        <p:spPr>
          <a:xfrm>
            <a:off x="127621" y="4014139"/>
            <a:ext cx="3176829" cy="2062103"/>
          </a:xfrm>
          <a:prstGeom prst="rect">
            <a:avLst/>
          </a:prstGeom>
          <a:noFill/>
        </p:spPr>
        <p:txBody>
          <a:bodyPr wrap="square" rtlCol="0">
            <a:spAutoFit/>
          </a:bodyPr>
          <a:lstStyle/>
          <a:p>
            <a:r>
              <a:rPr lang="en-GB" sz="1600" i="1" dirty="0"/>
              <a:t>‘Cimon was the first to set a public example and cheerfully led a procession of his comrades up to the Acropolis. He carried in his hands a horse’s bridle to offer to the goddess in token of the fact that </a:t>
            </a:r>
            <a:r>
              <a:rPr lang="en-GB" sz="1600" b="1" i="1" dirty="0"/>
              <a:t>what the city needed at that moment was men to fight at sea</a:t>
            </a:r>
            <a:r>
              <a:rPr lang="en-GB" sz="1600" i="1" dirty="0"/>
              <a:t>.’</a:t>
            </a:r>
          </a:p>
        </p:txBody>
      </p:sp>
      <p:pic>
        <p:nvPicPr>
          <p:cNvPr id="16" name="Picture 15">
            <a:extLst>
              <a:ext uri="{FF2B5EF4-FFF2-40B4-BE49-F238E27FC236}">
                <a16:creationId xmlns:a16="http://schemas.microsoft.com/office/drawing/2014/main" id="{F60F3F4D-9024-423E-867A-66BBFDD553EB}"/>
              </a:ext>
            </a:extLst>
          </p:cNvPr>
          <p:cNvPicPr>
            <a:picLocks noChangeAspect="1"/>
          </p:cNvPicPr>
          <p:nvPr/>
        </p:nvPicPr>
        <p:blipFill rotWithShape="1">
          <a:blip r:embed="rId2"/>
          <a:srcRect l="12833" t="28432" r="63750" b="7986"/>
          <a:stretch/>
        </p:blipFill>
        <p:spPr>
          <a:xfrm>
            <a:off x="2751164" y="2569040"/>
            <a:ext cx="1002056" cy="1530456"/>
          </a:xfrm>
          <a:prstGeom prst="rect">
            <a:avLst/>
          </a:prstGeom>
        </p:spPr>
      </p:pic>
      <p:sp>
        <p:nvSpPr>
          <p:cNvPr id="18" name="TextBox 17">
            <a:extLst>
              <a:ext uri="{FF2B5EF4-FFF2-40B4-BE49-F238E27FC236}">
                <a16:creationId xmlns:a16="http://schemas.microsoft.com/office/drawing/2014/main" id="{BE97DB3B-7972-492E-BBB1-DD28C617734D}"/>
              </a:ext>
            </a:extLst>
          </p:cNvPr>
          <p:cNvSpPr txBox="1"/>
          <p:nvPr/>
        </p:nvSpPr>
        <p:spPr>
          <a:xfrm>
            <a:off x="5988709" y="2888700"/>
            <a:ext cx="3281680" cy="615553"/>
          </a:xfrm>
          <a:prstGeom prst="rect">
            <a:avLst/>
          </a:prstGeom>
          <a:noFill/>
          <a:ln>
            <a:solidFill>
              <a:schemeClr val="accent1">
                <a:shade val="50000"/>
              </a:schemeClr>
            </a:solidFill>
          </a:ln>
        </p:spPr>
        <p:txBody>
          <a:bodyPr wrap="square" rtlCol="0">
            <a:spAutoFit/>
          </a:bodyPr>
          <a:lstStyle/>
          <a:p>
            <a:pPr algn="ctr"/>
            <a:r>
              <a:rPr lang="en-GB" sz="2000" b="1" dirty="0"/>
              <a:t>Xanthippus’ dog</a:t>
            </a:r>
          </a:p>
          <a:p>
            <a:pPr algn="ctr"/>
            <a:r>
              <a:rPr lang="en-GB" sz="1400" dirty="0"/>
              <a:t>Plutarch, </a:t>
            </a:r>
            <a:r>
              <a:rPr lang="en-GB" sz="1400" i="1" dirty="0"/>
              <a:t>Life of Themistocles</a:t>
            </a:r>
            <a:r>
              <a:rPr lang="en-GB" sz="1400" dirty="0"/>
              <a:t>, 6</a:t>
            </a:r>
          </a:p>
        </p:txBody>
      </p:sp>
      <p:pic>
        <p:nvPicPr>
          <p:cNvPr id="1026" name="Picture 2" descr="Pin op Ships Of Antiquity">
            <a:extLst>
              <a:ext uri="{FF2B5EF4-FFF2-40B4-BE49-F238E27FC236}">
                <a16:creationId xmlns:a16="http://schemas.microsoft.com/office/drawing/2014/main" id="{6370D27E-DB81-474D-8616-39A90C1246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156" t="2346"/>
          <a:stretch/>
        </p:blipFill>
        <p:spPr bwMode="auto">
          <a:xfrm>
            <a:off x="10248268" y="1370903"/>
            <a:ext cx="1943732" cy="5487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gs in ancient Greece">
            <a:extLst>
              <a:ext uri="{FF2B5EF4-FFF2-40B4-BE49-F238E27FC236}">
                <a16:creationId xmlns:a16="http://schemas.microsoft.com/office/drawing/2014/main" id="{DDFAE750-2B76-424F-BE1F-32206510A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6309" y="5324869"/>
            <a:ext cx="1731191" cy="15331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gs in ancient Greece">
            <a:extLst>
              <a:ext uri="{FF2B5EF4-FFF2-40B4-BE49-F238E27FC236}">
                <a16:creationId xmlns:a16="http://schemas.microsoft.com/office/drawing/2014/main" id="{478BCD63-EF66-4593-8417-DB6A008D19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16" t="17087" r="13027" b="25433"/>
          <a:stretch/>
        </p:blipFill>
        <p:spPr bwMode="auto">
          <a:xfrm>
            <a:off x="9175706" y="5007437"/>
            <a:ext cx="1106897" cy="185056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A84E6E25-A32E-4ABF-BD76-90C82F94971C}"/>
              </a:ext>
            </a:extLst>
          </p:cNvPr>
          <p:cNvSpPr txBox="1"/>
          <p:nvPr/>
        </p:nvSpPr>
        <p:spPr>
          <a:xfrm>
            <a:off x="5407153" y="3500914"/>
            <a:ext cx="4910755" cy="1815882"/>
          </a:xfrm>
          <a:prstGeom prst="rect">
            <a:avLst/>
          </a:prstGeom>
          <a:noFill/>
        </p:spPr>
        <p:txBody>
          <a:bodyPr wrap="square">
            <a:spAutoFit/>
          </a:bodyPr>
          <a:lstStyle/>
          <a:p>
            <a:r>
              <a:rPr lang="en-GB" sz="1600" b="0" i="0" dirty="0">
                <a:solidFill>
                  <a:srgbClr val="000000"/>
                </a:solidFill>
                <a:effectLst/>
                <a:latin typeface="Calibri" panose="020F0502020204030204" pitchFamily="34" charset="0"/>
                <a:cs typeface="Calibri" panose="020F0502020204030204" pitchFamily="34" charset="0"/>
              </a:rPr>
              <a:t>[6] </a:t>
            </a:r>
            <a:r>
              <a:rPr lang="en-GB" sz="1600" b="0" i="1" dirty="0">
                <a:solidFill>
                  <a:srgbClr val="000000"/>
                </a:solidFill>
                <a:effectLst/>
                <a:latin typeface="Calibri" panose="020F0502020204030204" pitchFamily="34" charset="0"/>
                <a:cs typeface="Calibri" panose="020F0502020204030204" pitchFamily="34" charset="0"/>
              </a:rPr>
              <a:t>A story is told of one of these, the dog of Xanthippus the father of Pericles, how he could not endure to be abandoned by his master, and so sprang into the sea, swam across the strait by the side of his master's trireme, and staggered out on Salamis, only to faint and die straightway. They say that the spot which is pointed out to this day as ‘Dog's Mound’ is his tomb.</a:t>
            </a:r>
            <a:endParaRPr lang="en-GB" sz="1600" i="1" dirty="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0C9D125F-1868-4494-9BD0-856B3AD6A7FD}"/>
              </a:ext>
            </a:extLst>
          </p:cNvPr>
          <p:cNvSpPr txBox="1"/>
          <p:nvPr/>
        </p:nvSpPr>
        <p:spPr>
          <a:xfrm>
            <a:off x="4993478" y="10970"/>
            <a:ext cx="7198522" cy="2862322"/>
          </a:xfrm>
          <a:prstGeom prst="rect">
            <a:avLst/>
          </a:prstGeom>
          <a:solidFill>
            <a:schemeClr val="bg1"/>
          </a:solidFill>
        </p:spPr>
        <p:txBody>
          <a:bodyPr wrap="square">
            <a:spAutoFit/>
          </a:bodyPr>
          <a:lstStyle/>
          <a:p>
            <a:r>
              <a:rPr lang="en-GB" b="1" dirty="0"/>
              <a:t>Plutarch, </a:t>
            </a:r>
            <a:r>
              <a:rPr lang="en-GB" b="1" i="1" dirty="0"/>
              <a:t>Life of Themistocles </a:t>
            </a:r>
            <a:r>
              <a:rPr lang="en-GB" b="1" dirty="0"/>
              <a:t>5</a:t>
            </a:r>
            <a:endParaRPr lang="en-GB" b="1" i="1" dirty="0"/>
          </a:p>
          <a:p>
            <a:r>
              <a:rPr lang="en-GB" b="0" i="1" dirty="0">
                <a:solidFill>
                  <a:srgbClr val="000000"/>
                </a:solidFill>
                <a:effectLst/>
                <a:latin typeface="Calibri" panose="020F0502020204030204" pitchFamily="34" charset="0"/>
                <a:cs typeface="Calibri" panose="020F0502020204030204" pitchFamily="34" charset="0"/>
              </a:rPr>
              <a:t>‘When the entire city was thus putting out to sea, the sight provoked pity in some, and in others astonishment at the hardihood of the step; for they were sending off their families in one direction, while they themselves, unmoved by the lamentations and tears and embraces of their loved ones, were crossing over to the island where the enemy was to be fought. Besides, many who were left behind on account of their great age invited pity also, and much affecting fondness was shown by the tame domestic animals, which ran along with yearning cries of distress by the side of their masters as they embarked.  </a:t>
            </a:r>
            <a:endParaRPr lang="en-GB" i="1" dirty="0"/>
          </a:p>
        </p:txBody>
      </p:sp>
      <p:pic>
        <p:nvPicPr>
          <p:cNvPr id="4" name="Picture 3">
            <a:extLst>
              <a:ext uri="{FF2B5EF4-FFF2-40B4-BE49-F238E27FC236}">
                <a16:creationId xmlns:a16="http://schemas.microsoft.com/office/drawing/2014/main" id="{DFD0F0CD-A84B-474C-8465-EC4A031CB464}"/>
              </a:ext>
            </a:extLst>
          </p:cNvPr>
          <p:cNvPicPr>
            <a:picLocks noChangeAspect="1"/>
          </p:cNvPicPr>
          <p:nvPr/>
        </p:nvPicPr>
        <p:blipFill rotWithShape="1">
          <a:blip r:embed="rId6"/>
          <a:srcRect l="74000" t="20297" r="17667" b="25185"/>
          <a:stretch/>
        </p:blipFill>
        <p:spPr>
          <a:xfrm>
            <a:off x="3674884" y="1365253"/>
            <a:ext cx="1280160" cy="4710989"/>
          </a:xfrm>
          <a:prstGeom prst="rect">
            <a:avLst/>
          </a:prstGeom>
        </p:spPr>
      </p:pic>
      <p:pic>
        <p:nvPicPr>
          <p:cNvPr id="27" name="Picture 26">
            <a:extLst>
              <a:ext uri="{FF2B5EF4-FFF2-40B4-BE49-F238E27FC236}">
                <a16:creationId xmlns:a16="http://schemas.microsoft.com/office/drawing/2014/main" id="{845411E9-35E8-4B90-95AD-2285C959709F}"/>
              </a:ext>
            </a:extLst>
          </p:cNvPr>
          <p:cNvPicPr>
            <a:picLocks noChangeAspect="1"/>
          </p:cNvPicPr>
          <p:nvPr/>
        </p:nvPicPr>
        <p:blipFill rotWithShape="1">
          <a:blip r:embed="rId7"/>
          <a:srcRect l="42820" t="16297" r="14083" b="21037"/>
          <a:stretch/>
        </p:blipFill>
        <p:spPr>
          <a:xfrm>
            <a:off x="5242627" y="5316796"/>
            <a:ext cx="1874092" cy="1532877"/>
          </a:xfrm>
          <a:prstGeom prst="rect">
            <a:avLst/>
          </a:prstGeom>
        </p:spPr>
      </p:pic>
    </p:spTree>
    <p:extLst>
      <p:ext uri="{BB962C8B-B14F-4D97-AF65-F5344CB8AC3E}">
        <p14:creationId xmlns:p14="http://schemas.microsoft.com/office/powerpoint/2010/main" val="366143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1+#ppt_w/2"/>
                                          </p:val>
                                        </p:tav>
                                        <p:tav tm="100000">
                                          <p:val>
                                            <p:strVal val="#ppt_x"/>
                                          </p:val>
                                        </p:tav>
                                      </p:tavLst>
                                    </p:anim>
                                    <p:anim calcmode="lin" valueType="num">
                                      <p:cBhvr additive="base">
                                        <p:cTn id="4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1030"/>
                                        </p:tgtEl>
                                        <p:attrNameLst>
                                          <p:attrName>style.visibility</p:attrName>
                                        </p:attrNameLst>
                                      </p:cBhvr>
                                      <p:to>
                                        <p:strVal val="visible"/>
                                      </p:to>
                                    </p:set>
                                    <p:animEffect transition="in" filter="fade">
                                      <p:cBhvr>
                                        <p:cTn id="52" dur="500"/>
                                        <p:tgtEl>
                                          <p:spTgt spid="1030"/>
                                        </p:tgtEl>
                                      </p:cBhvr>
                                    </p:animEffect>
                                  </p:childTnLst>
                                </p:cTn>
                              </p:par>
                              <p:par>
                                <p:cTn id="53" presetID="31" presetClass="entr" presetSubtype="0" fill="hold" nodeType="withEffect">
                                  <p:stCondLst>
                                    <p:cond delay="0"/>
                                  </p:stCondLst>
                                  <p:childTnLst>
                                    <p:set>
                                      <p:cBhvr>
                                        <p:cTn id="54" dur="1" fill="hold">
                                          <p:stCondLst>
                                            <p:cond delay="0"/>
                                          </p:stCondLst>
                                        </p:cTn>
                                        <p:tgtEl>
                                          <p:spTgt spid="1028"/>
                                        </p:tgtEl>
                                        <p:attrNameLst>
                                          <p:attrName>style.visibility</p:attrName>
                                        </p:attrNameLst>
                                      </p:cBhvr>
                                      <p:to>
                                        <p:strVal val="visible"/>
                                      </p:to>
                                    </p:set>
                                    <p:anim calcmode="lin" valueType="num">
                                      <p:cBhvr>
                                        <p:cTn id="55" dur="1000" fill="hold"/>
                                        <p:tgtEl>
                                          <p:spTgt spid="1028"/>
                                        </p:tgtEl>
                                        <p:attrNameLst>
                                          <p:attrName>ppt_w</p:attrName>
                                        </p:attrNameLst>
                                      </p:cBhvr>
                                      <p:tavLst>
                                        <p:tav tm="0">
                                          <p:val>
                                            <p:fltVal val="0"/>
                                          </p:val>
                                        </p:tav>
                                        <p:tav tm="100000">
                                          <p:val>
                                            <p:strVal val="#ppt_w"/>
                                          </p:val>
                                        </p:tav>
                                      </p:tavLst>
                                    </p:anim>
                                    <p:anim calcmode="lin" valueType="num">
                                      <p:cBhvr>
                                        <p:cTn id="56" dur="1000" fill="hold"/>
                                        <p:tgtEl>
                                          <p:spTgt spid="1028"/>
                                        </p:tgtEl>
                                        <p:attrNameLst>
                                          <p:attrName>ppt_h</p:attrName>
                                        </p:attrNameLst>
                                      </p:cBhvr>
                                      <p:tavLst>
                                        <p:tav tm="0">
                                          <p:val>
                                            <p:fltVal val="0"/>
                                          </p:val>
                                        </p:tav>
                                        <p:tav tm="100000">
                                          <p:val>
                                            <p:strVal val="#ppt_h"/>
                                          </p:val>
                                        </p:tav>
                                      </p:tavLst>
                                    </p:anim>
                                    <p:anim calcmode="lin" valueType="num">
                                      <p:cBhvr>
                                        <p:cTn id="57" dur="1000" fill="hold"/>
                                        <p:tgtEl>
                                          <p:spTgt spid="1028"/>
                                        </p:tgtEl>
                                        <p:attrNameLst>
                                          <p:attrName>style.rotation</p:attrName>
                                        </p:attrNameLst>
                                      </p:cBhvr>
                                      <p:tavLst>
                                        <p:tav tm="0">
                                          <p:val>
                                            <p:fltVal val="90"/>
                                          </p:val>
                                        </p:tav>
                                        <p:tav tm="100000">
                                          <p:val>
                                            <p:fltVal val="0"/>
                                          </p:val>
                                        </p:tav>
                                      </p:tavLst>
                                    </p:anim>
                                    <p:animEffect transition="in" filter="fade">
                                      <p:cBhvr>
                                        <p:cTn id="58" dur="1000"/>
                                        <p:tgtEl>
                                          <p:spTgt spid="1028"/>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p:bldP spid="14" grpId="0"/>
      <p:bldP spid="18" grpId="0" animBg="1"/>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A4E6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8148A8-BE85-4E32-AA19-FB41B0EB62EF}"/>
              </a:ext>
            </a:extLst>
          </p:cNvPr>
          <p:cNvSpPr txBox="1"/>
          <p:nvPr/>
        </p:nvSpPr>
        <p:spPr>
          <a:xfrm>
            <a:off x="220981" y="133827"/>
            <a:ext cx="11750038" cy="1077218"/>
          </a:xfrm>
          <a:prstGeom prst="rect">
            <a:avLst/>
          </a:prstGeom>
          <a:solidFill>
            <a:srgbClr val="FFCCFF"/>
          </a:solidFill>
          <a:ln w="25400">
            <a:solidFill>
              <a:srgbClr val="F5FDCD"/>
            </a:solidFill>
          </a:ln>
        </p:spPr>
        <p:txBody>
          <a:bodyPr wrap="square" rtlCol="0">
            <a:spAutoFit/>
          </a:bodyPr>
          <a:lstStyle/>
          <a:p>
            <a:pPr algn="ctr"/>
            <a:r>
              <a:rPr lang="en-GB" sz="3200" b="1" dirty="0"/>
              <a:t>Herodotus 7.139: ‘</a:t>
            </a:r>
            <a:r>
              <a:rPr lang="en-GB" sz="3200" b="1" i="1" dirty="0"/>
              <a:t>Greece was saved by the Athenians’ </a:t>
            </a:r>
          </a:p>
          <a:p>
            <a:pPr algn="ctr"/>
            <a:r>
              <a:rPr lang="en-GB" sz="1600" dirty="0"/>
              <a:t>(On the futility of the plan to fortify and defend the </a:t>
            </a:r>
            <a:r>
              <a:rPr lang="en-GB" sz="1600" b="1" dirty="0"/>
              <a:t>Isthmus</a:t>
            </a:r>
            <a:r>
              <a:rPr lang="en-GB" sz="1600" dirty="0"/>
              <a:t>, see </a:t>
            </a:r>
            <a:r>
              <a:rPr lang="en-GB" sz="1600" b="1" dirty="0"/>
              <a:t>Demaratus’ advice to Xerxes </a:t>
            </a:r>
            <a:r>
              <a:rPr lang="en-GB" sz="1600" dirty="0"/>
              <a:t>to send a fleet of 300 and capture </a:t>
            </a:r>
            <a:r>
              <a:rPr lang="en-GB" sz="1600" b="1" dirty="0"/>
              <a:t>Cythera</a:t>
            </a:r>
            <a:r>
              <a:rPr lang="en-GB" sz="1600" dirty="0"/>
              <a:t>. </a:t>
            </a:r>
          </a:p>
          <a:p>
            <a:pPr algn="ctr"/>
            <a:r>
              <a:rPr lang="en-GB" sz="1600" dirty="0"/>
              <a:t>‘</a:t>
            </a:r>
            <a:r>
              <a:rPr lang="en-GB" sz="1600" i="1" dirty="0"/>
              <a:t>If you take my advice, the Isthmus and the Peloponnesian towns will fall into your hands without a blow</a:t>
            </a:r>
            <a:r>
              <a:rPr lang="en-GB" sz="1600" dirty="0"/>
              <a:t>.’ 7.235</a:t>
            </a:r>
          </a:p>
        </p:txBody>
      </p:sp>
      <p:pic>
        <p:nvPicPr>
          <p:cNvPr id="2050" name="Picture 2" descr="Herodotus, the Greek Historian">
            <a:extLst>
              <a:ext uri="{FF2B5EF4-FFF2-40B4-BE49-F238E27FC236}">
                <a16:creationId xmlns:a16="http://schemas.microsoft.com/office/drawing/2014/main" id="{D2D1A41D-7C83-4AF0-B4D7-667D3A149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 y="1557611"/>
            <a:ext cx="2952750" cy="37693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44500E-FFBB-4958-85BF-AC53A3762110}"/>
              </a:ext>
            </a:extLst>
          </p:cNvPr>
          <p:cNvSpPr txBox="1"/>
          <p:nvPr/>
        </p:nvSpPr>
        <p:spPr>
          <a:xfrm>
            <a:off x="2550160" y="1531029"/>
            <a:ext cx="9420859" cy="5062924"/>
          </a:xfrm>
          <a:prstGeom prst="rect">
            <a:avLst/>
          </a:prstGeom>
          <a:solidFill>
            <a:srgbClr val="FEEEFB"/>
          </a:solidFill>
        </p:spPr>
        <p:txBody>
          <a:bodyPr wrap="square">
            <a:spAutoFit/>
          </a:bodyPr>
          <a:lstStyle/>
          <a:p>
            <a:pPr algn="just"/>
            <a:r>
              <a:rPr lang="en-GB" sz="1800" baseline="300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Her.VII</a:t>
            </a:r>
            <a:r>
              <a:rPr lang="en-GB" sz="18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139 </a:t>
            </a:r>
            <a:r>
              <a:rPr lang="en-GB" sz="17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this point I find myself compelled to express an opinion which I know most people will object to; nevertheless, as I believe it to be true, I will not suppress it. </a:t>
            </a:r>
            <a:r>
              <a:rPr lang="en-GB" sz="17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If the Athenians, through fear of the approaching danger, had abandoned their country, or if they had stayed there and submitted to Xerxes, there would have been no attempt to resist the Persians by sea; and, in the absence of a Greek fleet, it is easy to see what would have been the course of events on land. </a:t>
            </a:r>
            <a:endParaRPr lang="en-GB" sz="1700" b="1" i="1" dirty="0">
              <a:solidFill>
                <a:srgbClr val="000000"/>
              </a:solidFill>
              <a:effectLst/>
              <a:latin typeface="Arial" panose="020B0604020202020204" pitchFamily="34" charset="0"/>
              <a:ea typeface="Calibri" panose="020F0502020204030204" pitchFamily="34" charset="0"/>
            </a:endParaRPr>
          </a:p>
          <a:p>
            <a:pPr algn="just"/>
            <a:r>
              <a:rPr lang="en-GB" sz="17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However many lines of fortification the Spartans had built across the Isthmus, they would have been deserted by their confederates; not that their allies would have willingly deserted them, but they could not have helped doing so, because one by one they would have fallen victims to the Persian naval power. Thus the Spartans would have been left alone – to perform great deeds and to die nobly. Or, on the other hand, it is possible that before things came to the ultimate test, the sight of the rest of Greece submitting to Persia might have driven them to make terms with Xerxes. In either case the Persian conquest of Greece would have been assured; for I cannot myself see what possible use there could have been in fortifying the Isthmus if the Persians had command of the sea. </a:t>
            </a:r>
            <a:endParaRPr lang="en-GB" sz="1700" i="1" dirty="0">
              <a:solidFill>
                <a:srgbClr val="000000"/>
              </a:solidFill>
              <a:effectLst/>
              <a:latin typeface="Arial" panose="020B0604020202020204" pitchFamily="34" charset="0"/>
              <a:ea typeface="Calibri" panose="020F0502020204030204" pitchFamily="34" charset="0"/>
            </a:endParaRPr>
          </a:p>
          <a:p>
            <a:pPr algn="just"/>
            <a:r>
              <a:rPr lang="en-GB" sz="17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In view of this, therefore, one is surely right in saying that </a:t>
            </a:r>
            <a:r>
              <a:rPr lang="en-GB" sz="1700" b="1" i="1"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Greece was saved by the Athenians</a:t>
            </a:r>
            <a:r>
              <a:rPr lang="en-GB" sz="17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It was the Athenians who held the balance: whichever side they joined was sure to prevail. It was the Athenians, too, who, having chosen that Greece should live and preserve her freedom, roused to battle the other Greek states which had not yet submitted. It was the Athenians who – after the gods – drove back the Persian king. Not even the terrifying warnings of the oracle at Delphi could persuade them to abandon Greece; they stood firm and had the courage to meet the invader.</a:t>
            </a:r>
            <a:endParaRPr lang="en-GB" sz="1700" i="1" dirty="0">
              <a:solidFill>
                <a:srgbClr val="000000"/>
              </a:solidFill>
              <a:effectLst/>
              <a:latin typeface="Arial" panose="020B060402020202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DF72D27A-FCC4-437F-926C-5D3A2BFC3551}"/>
              </a:ext>
            </a:extLst>
          </p:cNvPr>
          <p:cNvSpPr txBox="1"/>
          <p:nvPr/>
        </p:nvSpPr>
        <p:spPr>
          <a:xfrm>
            <a:off x="146050" y="6572895"/>
            <a:ext cx="11899899" cy="261610"/>
          </a:xfrm>
          <a:prstGeom prst="rect">
            <a:avLst/>
          </a:prstGeom>
          <a:solidFill>
            <a:srgbClr val="E7F4D8"/>
          </a:solidFill>
        </p:spPr>
        <p:txBody>
          <a:bodyPr wrap="square">
            <a:spAutoFit/>
          </a:bodyPr>
          <a:lstStyle/>
          <a:p>
            <a:r>
              <a:rPr lang="en-GB" sz="1100" dirty="0">
                <a:effectLst/>
                <a:latin typeface="Calibri" panose="020F0502020204030204" pitchFamily="34" charset="0"/>
                <a:ea typeface="Calibri" panose="020F0502020204030204" pitchFamily="34" charset="0"/>
                <a:cs typeface="Times New Roman" panose="02020603050405020304" pitchFamily="18" charset="0"/>
              </a:rPr>
              <a:t>‘We should not overlook, however, the obvious conclusion to be drawn from Herodotus’ remarks: that most people thought  that the Spartans had saved Greece in the Persian Wars.’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Marincola</a:t>
            </a:r>
            <a:r>
              <a:rPr lang="en-GB" sz="1100" dirty="0">
                <a:effectLst/>
                <a:latin typeface="Calibri" panose="020F0502020204030204" pitchFamily="34" charset="0"/>
                <a:ea typeface="Calibri" panose="020F0502020204030204" pitchFamily="34" charset="0"/>
                <a:cs typeface="Times New Roman" panose="02020603050405020304" pitchFamily="18" charset="0"/>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2" name="Picture 4" descr="Trireme - Wikipedia">
            <a:extLst>
              <a:ext uri="{FF2B5EF4-FFF2-40B4-BE49-F238E27FC236}">
                <a16:creationId xmlns:a16="http://schemas.microsoft.com/office/drawing/2014/main" id="{BAF04D3C-B225-434D-B945-917012EA8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4715174"/>
            <a:ext cx="2404110" cy="185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125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Acropolis of Athens (490 b.c.) by Peter Connolly. | Ancient athens, Ancient  architecture, Ancient">
            <a:extLst>
              <a:ext uri="{FF2B5EF4-FFF2-40B4-BE49-F238E27FC236}">
                <a16:creationId xmlns:a16="http://schemas.microsoft.com/office/drawing/2014/main" id="{DB5A14D1-A713-4B1F-AB0A-F0360FAE79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94" b="4064"/>
          <a:stretch/>
        </p:blipFill>
        <p:spPr bwMode="auto">
          <a:xfrm>
            <a:off x="-14272" y="349465"/>
            <a:ext cx="571098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Achaemenid destruction of Athens | Military Wiki | Fandom">
            <a:extLst>
              <a:ext uri="{FF2B5EF4-FFF2-40B4-BE49-F238E27FC236}">
                <a16:creationId xmlns:a16="http://schemas.microsoft.com/office/drawing/2014/main" id="{353FB95F-E2AD-4D08-9F97-C6FD33F10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 y="430035"/>
            <a:ext cx="12054409" cy="66173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C956D88-780C-44EA-B710-EBCEB0BAB54B}"/>
              </a:ext>
            </a:extLst>
          </p:cNvPr>
          <p:cNvSpPr txBox="1"/>
          <p:nvPr/>
        </p:nvSpPr>
        <p:spPr>
          <a:xfrm>
            <a:off x="14267" y="-31630"/>
            <a:ext cx="6304548" cy="461665"/>
          </a:xfrm>
          <a:prstGeom prst="rect">
            <a:avLst/>
          </a:prstGeom>
          <a:noFill/>
        </p:spPr>
        <p:txBody>
          <a:bodyPr wrap="square" rtlCol="0">
            <a:spAutoFit/>
          </a:bodyPr>
          <a:lstStyle/>
          <a:p>
            <a:r>
              <a:rPr lang="en-GB" sz="2400" b="1" dirty="0"/>
              <a:t>The Sack of Athens </a:t>
            </a:r>
            <a:r>
              <a:rPr lang="en-GB" dirty="0"/>
              <a:t>8.51-55 </a:t>
            </a:r>
          </a:p>
        </p:txBody>
      </p:sp>
      <p:sp>
        <p:nvSpPr>
          <p:cNvPr id="3" name="TextBox 2">
            <a:extLst>
              <a:ext uri="{FF2B5EF4-FFF2-40B4-BE49-F238E27FC236}">
                <a16:creationId xmlns:a16="http://schemas.microsoft.com/office/drawing/2014/main" id="{7E95AD00-EAE4-446E-BB59-75BF98626509}"/>
              </a:ext>
            </a:extLst>
          </p:cNvPr>
          <p:cNvSpPr txBox="1"/>
          <p:nvPr/>
        </p:nvSpPr>
        <p:spPr>
          <a:xfrm>
            <a:off x="14267" y="390289"/>
            <a:ext cx="12492750" cy="830997"/>
          </a:xfrm>
          <a:prstGeom prst="rect">
            <a:avLst/>
          </a:prstGeom>
          <a:noFill/>
        </p:spPr>
        <p:txBody>
          <a:bodyPr wrap="square" rtlCol="0">
            <a:spAutoFit/>
          </a:bodyPr>
          <a:lstStyle/>
          <a:p>
            <a:r>
              <a:rPr lang="en-GB" sz="1600" i="1" dirty="0"/>
              <a:t>The Persians found Athens itself abandoned except for a few people in the temple of Athene </a:t>
            </a:r>
            <a:r>
              <a:rPr lang="en-GB" sz="1600" i="1" dirty="0" err="1"/>
              <a:t>Polias</a:t>
            </a:r>
            <a:r>
              <a:rPr lang="en-GB" sz="1600" i="1" dirty="0"/>
              <a:t>. It was partly their poverty which prevented them seeking shelter in </a:t>
            </a:r>
            <a:r>
              <a:rPr lang="en-GB" sz="1600" b="1" i="1" dirty="0"/>
              <a:t>Salamis </a:t>
            </a:r>
            <a:r>
              <a:rPr lang="en-GB" sz="1600" i="1" dirty="0"/>
              <a:t>with the rest, and partly their belief that the </a:t>
            </a:r>
            <a:r>
              <a:rPr lang="en-GB" sz="1600" b="1" i="1" dirty="0"/>
              <a:t>Wooden Wall</a:t>
            </a:r>
            <a:r>
              <a:rPr lang="en-GB" sz="1600" i="1" dirty="0"/>
              <a:t>, in their minds, was not the ships but the barricade, and that would save them.</a:t>
            </a:r>
          </a:p>
        </p:txBody>
      </p:sp>
      <p:sp>
        <p:nvSpPr>
          <p:cNvPr id="4" name="TextBox 3">
            <a:extLst>
              <a:ext uri="{FF2B5EF4-FFF2-40B4-BE49-F238E27FC236}">
                <a16:creationId xmlns:a16="http://schemas.microsoft.com/office/drawing/2014/main" id="{B50C73EC-6F40-4D56-BF6C-EBC73F149357}"/>
              </a:ext>
            </a:extLst>
          </p:cNvPr>
          <p:cNvSpPr txBox="1"/>
          <p:nvPr/>
        </p:nvSpPr>
        <p:spPr>
          <a:xfrm>
            <a:off x="-2" y="1272855"/>
            <a:ext cx="12192002" cy="584775"/>
          </a:xfrm>
          <a:prstGeom prst="rect">
            <a:avLst/>
          </a:prstGeom>
          <a:solidFill>
            <a:schemeClr val="bg1"/>
          </a:solidFill>
        </p:spPr>
        <p:txBody>
          <a:bodyPr wrap="square" rtlCol="0">
            <a:spAutoFit/>
          </a:bodyPr>
          <a:lstStyle/>
          <a:p>
            <a:r>
              <a:rPr lang="en-GB" sz="1600" i="1" dirty="0"/>
              <a:t>The Persians who had got up first made straight for the gates, flung them open and slaughtered those in sanctuary. Having left not one of them alive, they stripped the temple of the treasures and burnt everything on the Acropolis. </a:t>
            </a:r>
          </a:p>
        </p:txBody>
      </p:sp>
      <p:sp>
        <p:nvSpPr>
          <p:cNvPr id="5" name="TextBox 4">
            <a:extLst>
              <a:ext uri="{FF2B5EF4-FFF2-40B4-BE49-F238E27FC236}">
                <a16:creationId xmlns:a16="http://schemas.microsoft.com/office/drawing/2014/main" id="{5BF4026B-458A-4CA2-A67B-4D63C71E30D1}"/>
              </a:ext>
            </a:extLst>
          </p:cNvPr>
          <p:cNvSpPr txBox="1"/>
          <p:nvPr/>
        </p:nvSpPr>
        <p:spPr>
          <a:xfrm>
            <a:off x="-3" y="1880950"/>
            <a:ext cx="9741014" cy="338554"/>
          </a:xfrm>
          <a:prstGeom prst="rect">
            <a:avLst/>
          </a:prstGeom>
          <a:solidFill>
            <a:schemeClr val="bg1"/>
          </a:solidFill>
        </p:spPr>
        <p:txBody>
          <a:bodyPr wrap="square" rtlCol="0">
            <a:spAutoFit/>
          </a:bodyPr>
          <a:lstStyle/>
          <a:p>
            <a:r>
              <a:rPr lang="en-GB" sz="1600" b="1" i="1" dirty="0"/>
              <a:t>Xerxes, now absolute master of Athens, dispatched a rider to Susa with news for </a:t>
            </a:r>
            <a:r>
              <a:rPr lang="en-GB" sz="1600" b="1" i="1" dirty="0" err="1"/>
              <a:t>Artabanus</a:t>
            </a:r>
            <a:r>
              <a:rPr lang="en-GB" sz="1600" b="1" i="1" dirty="0"/>
              <a:t> of his success. </a:t>
            </a:r>
            <a:r>
              <a:rPr lang="en-GB" sz="1600" dirty="0"/>
              <a:t>8.54</a:t>
            </a:r>
          </a:p>
        </p:txBody>
      </p:sp>
      <p:sp>
        <p:nvSpPr>
          <p:cNvPr id="6" name="TextBox 5">
            <a:extLst>
              <a:ext uri="{FF2B5EF4-FFF2-40B4-BE49-F238E27FC236}">
                <a16:creationId xmlns:a16="http://schemas.microsoft.com/office/drawing/2014/main" id="{EC52EFFD-20E9-4630-AB6E-715177C39F95}"/>
              </a:ext>
            </a:extLst>
          </p:cNvPr>
          <p:cNvSpPr txBox="1"/>
          <p:nvPr/>
        </p:nvSpPr>
        <p:spPr>
          <a:xfrm>
            <a:off x="14267" y="6027003"/>
            <a:ext cx="9741014" cy="830997"/>
          </a:xfrm>
          <a:prstGeom prst="rect">
            <a:avLst/>
          </a:prstGeom>
          <a:solidFill>
            <a:srgbClr val="92D050"/>
          </a:solidFill>
        </p:spPr>
        <p:txBody>
          <a:bodyPr wrap="square" rtlCol="0">
            <a:spAutoFit/>
          </a:bodyPr>
          <a:lstStyle/>
          <a:p>
            <a:r>
              <a:rPr lang="en-GB" sz="1600" i="1" dirty="0"/>
              <a:t>On the following day he summoned the Athenian exiles who were serving with the Persian forces, and ordered them to go up onto the Acropolis and offer sacrifice according to Athenian usage. When the Athenians went up to that sacred place. they saw that a new shoot 18” long had sprung from the stump. They told the king of this. </a:t>
            </a:r>
            <a:r>
              <a:rPr lang="en-GB" sz="1600" dirty="0"/>
              <a:t>8.55</a:t>
            </a:r>
          </a:p>
        </p:txBody>
      </p:sp>
      <p:pic>
        <p:nvPicPr>
          <p:cNvPr id="7170" name="Picture 2" descr="239 Olive Shoots Photos - Free &amp; Royalty-Free Stock Photos from Dreamstime">
            <a:extLst>
              <a:ext uri="{FF2B5EF4-FFF2-40B4-BE49-F238E27FC236}">
                <a16:creationId xmlns:a16="http://schemas.microsoft.com/office/drawing/2014/main" id="{9F14B42B-5E98-4961-99B3-B850389D48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425" t="22222" r="29415" b="13918"/>
          <a:stretch/>
        </p:blipFill>
        <p:spPr bwMode="auto">
          <a:xfrm>
            <a:off x="9468800" y="1800940"/>
            <a:ext cx="2737469" cy="50495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F482DB8-6CDF-4DBA-9B20-EBC58B2FEC65}"/>
              </a:ext>
            </a:extLst>
          </p:cNvPr>
          <p:cNvSpPr txBox="1"/>
          <p:nvPr/>
        </p:nvSpPr>
        <p:spPr>
          <a:xfrm>
            <a:off x="10615203" y="5366951"/>
            <a:ext cx="1595177" cy="1492716"/>
          </a:xfrm>
          <a:prstGeom prst="rect">
            <a:avLst/>
          </a:prstGeom>
          <a:solidFill>
            <a:srgbClr val="E7F4D8"/>
          </a:solidFill>
        </p:spPr>
        <p:txBody>
          <a:bodyPr wrap="square" rtlCol="0">
            <a:spAutoFit/>
          </a:bodyPr>
          <a:lstStyle/>
          <a:p>
            <a:pPr algn="ctr"/>
            <a:r>
              <a:rPr lang="en-GB" sz="1300" dirty="0"/>
              <a:t>The olive tree was the sacred gift offered by Athene in the contest between her and Poseidon for patronage of the city.</a:t>
            </a:r>
          </a:p>
        </p:txBody>
      </p:sp>
    </p:spTree>
    <p:extLst>
      <p:ext uri="{BB962C8B-B14F-4D97-AF65-F5344CB8AC3E}">
        <p14:creationId xmlns:p14="http://schemas.microsoft.com/office/powerpoint/2010/main" val="85928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fade">
                                      <p:cBhvr>
                                        <p:cTn id="7" dur="2600"/>
                                        <p:tgtEl>
                                          <p:spTgt spid="7176"/>
                                        </p:tgtEl>
                                      </p:cBhvr>
                                    </p:animEffect>
                                    <p:anim calcmode="lin" valueType="num">
                                      <p:cBhvr>
                                        <p:cTn id="8" dur="2600" fill="hold"/>
                                        <p:tgtEl>
                                          <p:spTgt spid="7176"/>
                                        </p:tgtEl>
                                        <p:attrNameLst>
                                          <p:attrName>ppt_x</p:attrName>
                                        </p:attrNameLst>
                                      </p:cBhvr>
                                      <p:tavLst>
                                        <p:tav tm="0">
                                          <p:val>
                                            <p:strVal val="#ppt_x"/>
                                          </p:val>
                                        </p:tav>
                                        <p:tav tm="100000">
                                          <p:val>
                                            <p:strVal val="#ppt_x"/>
                                          </p:val>
                                        </p:tav>
                                      </p:tavLst>
                                    </p:anim>
                                    <p:anim calcmode="lin" valueType="num">
                                      <p:cBhvr>
                                        <p:cTn id="9" dur="2600" fill="hold"/>
                                        <p:tgtEl>
                                          <p:spTgt spid="71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7170"/>
                                        </p:tgtEl>
                                        <p:attrNameLst>
                                          <p:attrName>style.visibility</p:attrName>
                                        </p:attrNameLst>
                                      </p:cBhvr>
                                      <p:to>
                                        <p:strVal val="visible"/>
                                      </p:to>
                                    </p:set>
                                    <p:animEffect transition="in" filter="wipe(down)">
                                      <p:cBhvr>
                                        <p:cTn id="41" dur="500"/>
                                        <p:tgtEl>
                                          <p:spTgt spid="7170"/>
                                        </p:tgtEl>
                                      </p:cBhvr>
                                    </p:animEffect>
                                  </p:childTnLst>
                                </p:cTn>
                              </p:par>
                            </p:childTnLst>
                          </p:cTn>
                        </p:par>
                        <p:par>
                          <p:cTn id="42" fill="hold">
                            <p:stCondLst>
                              <p:cond delay="500"/>
                            </p:stCondLst>
                            <p:childTnLst>
                              <p:par>
                                <p:cTn id="43" presetID="42"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C86E64-D022-4C71-8294-374BEB966267}"/>
              </a:ext>
            </a:extLst>
          </p:cNvPr>
          <p:cNvSpPr txBox="1"/>
          <p:nvPr/>
        </p:nvSpPr>
        <p:spPr>
          <a:xfrm>
            <a:off x="1428750" y="200025"/>
            <a:ext cx="9105900" cy="1323439"/>
          </a:xfrm>
          <a:prstGeom prst="rect">
            <a:avLst/>
          </a:prstGeom>
          <a:noFill/>
        </p:spPr>
        <p:txBody>
          <a:bodyPr wrap="square" rtlCol="0">
            <a:spAutoFit/>
          </a:bodyPr>
          <a:lstStyle/>
          <a:p>
            <a:pPr algn="ctr"/>
            <a:r>
              <a:rPr lang="en-GB" sz="4000" dirty="0"/>
              <a:t>What was the significance of the battles of Thermopylae and Artemisium?</a:t>
            </a:r>
          </a:p>
        </p:txBody>
      </p:sp>
      <p:sp>
        <p:nvSpPr>
          <p:cNvPr id="2" name="TextBox 1">
            <a:extLst>
              <a:ext uri="{FF2B5EF4-FFF2-40B4-BE49-F238E27FC236}">
                <a16:creationId xmlns:a16="http://schemas.microsoft.com/office/drawing/2014/main" id="{CA6AD951-F29E-46CB-9196-DD5697FA72EF}"/>
              </a:ext>
            </a:extLst>
          </p:cNvPr>
          <p:cNvSpPr txBox="1"/>
          <p:nvPr/>
        </p:nvSpPr>
        <p:spPr>
          <a:xfrm>
            <a:off x="911703" y="1635431"/>
            <a:ext cx="5391150" cy="461665"/>
          </a:xfrm>
          <a:prstGeom prst="rect">
            <a:avLst/>
          </a:prstGeom>
          <a:solidFill>
            <a:srgbClr val="F4EDF9"/>
          </a:solidFill>
          <a:ln>
            <a:solidFill>
              <a:schemeClr val="accent1">
                <a:shade val="50000"/>
              </a:schemeClr>
            </a:solidFill>
          </a:ln>
        </p:spPr>
        <p:txBody>
          <a:bodyPr wrap="square" rtlCol="0">
            <a:spAutoFit/>
          </a:bodyPr>
          <a:lstStyle/>
          <a:p>
            <a:r>
              <a:rPr lang="en-GB" sz="2400" dirty="0"/>
              <a:t>Significance to Xerxes and his expedition? </a:t>
            </a:r>
          </a:p>
        </p:txBody>
      </p:sp>
      <p:sp>
        <p:nvSpPr>
          <p:cNvPr id="3" name="TextBox 2">
            <a:extLst>
              <a:ext uri="{FF2B5EF4-FFF2-40B4-BE49-F238E27FC236}">
                <a16:creationId xmlns:a16="http://schemas.microsoft.com/office/drawing/2014/main" id="{8AC31032-4C30-4440-9825-274DB2C8A5AF}"/>
              </a:ext>
            </a:extLst>
          </p:cNvPr>
          <p:cNvSpPr txBox="1"/>
          <p:nvPr/>
        </p:nvSpPr>
        <p:spPr>
          <a:xfrm>
            <a:off x="6645276" y="1635431"/>
            <a:ext cx="4953000" cy="461665"/>
          </a:xfrm>
          <a:prstGeom prst="rect">
            <a:avLst/>
          </a:prstGeom>
          <a:solidFill>
            <a:schemeClr val="accent5">
              <a:lumMod val="20000"/>
              <a:lumOff val="80000"/>
            </a:schemeClr>
          </a:solidFill>
          <a:ln>
            <a:solidFill>
              <a:schemeClr val="accent1">
                <a:shade val="50000"/>
              </a:schemeClr>
            </a:solidFill>
          </a:ln>
        </p:spPr>
        <p:txBody>
          <a:bodyPr wrap="square" rtlCol="0">
            <a:spAutoFit/>
          </a:bodyPr>
          <a:lstStyle/>
          <a:p>
            <a:r>
              <a:rPr lang="en-GB" sz="2400" dirty="0"/>
              <a:t>Significance to the Greek City States? </a:t>
            </a:r>
          </a:p>
        </p:txBody>
      </p:sp>
      <p:sp>
        <p:nvSpPr>
          <p:cNvPr id="8" name="TextBox 7">
            <a:extLst>
              <a:ext uri="{FF2B5EF4-FFF2-40B4-BE49-F238E27FC236}">
                <a16:creationId xmlns:a16="http://schemas.microsoft.com/office/drawing/2014/main" id="{288206C2-82DF-4729-9071-9D2F584EFE79}"/>
              </a:ext>
            </a:extLst>
          </p:cNvPr>
          <p:cNvSpPr txBox="1"/>
          <p:nvPr/>
        </p:nvSpPr>
        <p:spPr>
          <a:xfrm>
            <a:off x="6645276" y="2262324"/>
            <a:ext cx="4953000" cy="646331"/>
          </a:xfrm>
          <a:prstGeom prst="rect">
            <a:avLst/>
          </a:prstGeom>
          <a:noFill/>
        </p:spPr>
        <p:txBody>
          <a:bodyPr wrap="square" rtlCol="0">
            <a:spAutoFit/>
          </a:bodyPr>
          <a:lstStyle/>
          <a:p>
            <a:r>
              <a:rPr lang="en-GB" dirty="0"/>
              <a:t>Did the Greeks stop Xerxes’ advance?</a:t>
            </a:r>
          </a:p>
          <a:p>
            <a:r>
              <a:rPr lang="en-GB" dirty="0"/>
              <a:t>What happened to Delphi (8.36-39) and Athens?</a:t>
            </a:r>
          </a:p>
        </p:txBody>
      </p:sp>
      <p:sp>
        <p:nvSpPr>
          <p:cNvPr id="10" name="TextBox 9">
            <a:extLst>
              <a:ext uri="{FF2B5EF4-FFF2-40B4-BE49-F238E27FC236}">
                <a16:creationId xmlns:a16="http://schemas.microsoft.com/office/drawing/2014/main" id="{CE355F4C-6E1A-44C1-83BA-976CE7D4CBEC}"/>
              </a:ext>
            </a:extLst>
          </p:cNvPr>
          <p:cNvSpPr txBox="1"/>
          <p:nvPr/>
        </p:nvSpPr>
        <p:spPr>
          <a:xfrm>
            <a:off x="6695916" y="3901844"/>
            <a:ext cx="5272404" cy="646331"/>
          </a:xfrm>
          <a:prstGeom prst="rect">
            <a:avLst/>
          </a:prstGeom>
          <a:noFill/>
        </p:spPr>
        <p:txBody>
          <a:bodyPr wrap="square" rtlCol="0">
            <a:spAutoFit/>
          </a:bodyPr>
          <a:lstStyle/>
          <a:p>
            <a:r>
              <a:rPr lang="en-GB" dirty="0"/>
              <a:t>What were the material losses?</a:t>
            </a:r>
          </a:p>
          <a:p>
            <a:r>
              <a:rPr lang="en-GB" dirty="0"/>
              <a:t>What experience was gained?</a:t>
            </a:r>
          </a:p>
        </p:txBody>
      </p:sp>
      <p:sp>
        <p:nvSpPr>
          <p:cNvPr id="12" name="TextBox 11">
            <a:extLst>
              <a:ext uri="{FF2B5EF4-FFF2-40B4-BE49-F238E27FC236}">
                <a16:creationId xmlns:a16="http://schemas.microsoft.com/office/drawing/2014/main" id="{12F4C1ED-36E6-46E7-80F5-B3540C9AA826}"/>
              </a:ext>
            </a:extLst>
          </p:cNvPr>
          <p:cNvSpPr txBox="1"/>
          <p:nvPr/>
        </p:nvSpPr>
        <p:spPr>
          <a:xfrm>
            <a:off x="1213325" y="2354461"/>
            <a:ext cx="4857436" cy="382942"/>
          </a:xfrm>
          <a:prstGeom prst="rect">
            <a:avLst/>
          </a:prstGeom>
          <a:noFill/>
          <a:ln>
            <a:solidFill>
              <a:schemeClr val="accent1"/>
            </a:solidFill>
          </a:ln>
        </p:spPr>
        <p:txBody>
          <a:bodyPr wrap="square" rtlCol="0">
            <a:spAutoFit/>
          </a:bodyPr>
          <a:lstStyle/>
          <a:p>
            <a:r>
              <a:rPr lang="en-GB" dirty="0"/>
              <a:t>Did Xerxes achieve his goal of sacking Athens?</a:t>
            </a:r>
          </a:p>
        </p:txBody>
      </p:sp>
      <p:sp>
        <p:nvSpPr>
          <p:cNvPr id="14" name="TextBox 13">
            <a:extLst>
              <a:ext uri="{FF2B5EF4-FFF2-40B4-BE49-F238E27FC236}">
                <a16:creationId xmlns:a16="http://schemas.microsoft.com/office/drawing/2014/main" id="{DEEBDC3A-0694-44D4-B2C2-F29ABDB2184F}"/>
              </a:ext>
            </a:extLst>
          </p:cNvPr>
          <p:cNvSpPr txBox="1"/>
          <p:nvPr/>
        </p:nvSpPr>
        <p:spPr>
          <a:xfrm>
            <a:off x="1213324" y="3095125"/>
            <a:ext cx="5171121" cy="646331"/>
          </a:xfrm>
          <a:prstGeom prst="rect">
            <a:avLst/>
          </a:prstGeom>
          <a:noFill/>
          <a:ln>
            <a:solidFill>
              <a:schemeClr val="accent1"/>
            </a:solidFill>
          </a:ln>
        </p:spPr>
        <p:txBody>
          <a:bodyPr wrap="square" rtlCol="0">
            <a:spAutoFit/>
          </a:bodyPr>
          <a:lstStyle/>
          <a:p>
            <a:r>
              <a:rPr lang="en-GB" dirty="0"/>
              <a:t>Did Xerxes achieve his longer term ambitions of extending the boundaries of his empire into Europe?</a:t>
            </a:r>
          </a:p>
        </p:txBody>
      </p:sp>
      <p:sp>
        <p:nvSpPr>
          <p:cNvPr id="18" name="TextBox 17">
            <a:extLst>
              <a:ext uri="{FF2B5EF4-FFF2-40B4-BE49-F238E27FC236}">
                <a16:creationId xmlns:a16="http://schemas.microsoft.com/office/drawing/2014/main" id="{2D2C5201-9614-4109-B6C0-8B2A52DED837}"/>
              </a:ext>
            </a:extLst>
          </p:cNvPr>
          <p:cNvSpPr txBox="1"/>
          <p:nvPr/>
        </p:nvSpPr>
        <p:spPr>
          <a:xfrm>
            <a:off x="1211946" y="5016387"/>
            <a:ext cx="5089206" cy="646331"/>
          </a:xfrm>
          <a:prstGeom prst="rect">
            <a:avLst/>
          </a:prstGeom>
          <a:noFill/>
          <a:ln>
            <a:solidFill>
              <a:schemeClr val="accent1"/>
            </a:solidFill>
          </a:ln>
        </p:spPr>
        <p:txBody>
          <a:bodyPr wrap="square" rtlCol="0">
            <a:spAutoFit/>
          </a:bodyPr>
          <a:lstStyle/>
          <a:p>
            <a:pPr algn="ctr"/>
            <a:r>
              <a:rPr lang="en-GB" dirty="0"/>
              <a:t>Why is this victory remembered and still considered so significant by some modern thinkers?</a:t>
            </a:r>
          </a:p>
        </p:txBody>
      </p:sp>
      <p:sp>
        <p:nvSpPr>
          <p:cNvPr id="5" name="TextBox 4">
            <a:extLst>
              <a:ext uri="{FF2B5EF4-FFF2-40B4-BE49-F238E27FC236}">
                <a16:creationId xmlns:a16="http://schemas.microsoft.com/office/drawing/2014/main" id="{BC6D48EE-5088-4256-9BC6-E3B317EB58DA}"/>
              </a:ext>
            </a:extLst>
          </p:cNvPr>
          <p:cNvSpPr txBox="1"/>
          <p:nvPr/>
        </p:nvSpPr>
        <p:spPr>
          <a:xfrm>
            <a:off x="0" y="2284322"/>
            <a:ext cx="1095375" cy="523220"/>
          </a:xfrm>
          <a:prstGeom prst="rect">
            <a:avLst/>
          </a:prstGeom>
          <a:noFill/>
          <a:ln>
            <a:solidFill>
              <a:schemeClr val="accent1"/>
            </a:solidFill>
          </a:ln>
        </p:spPr>
        <p:txBody>
          <a:bodyPr wrap="square" rtlCol="0">
            <a:spAutoFit/>
          </a:bodyPr>
          <a:lstStyle/>
          <a:p>
            <a:r>
              <a:rPr lang="en-GB" sz="1400" dirty="0"/>
              <a:t>Immediate</a:t>
            </a:r>
          </a:p>
          <a:p>
            <a:r>
              <a:rPr lang="en-GB" sz="1400" dirty="0"/>
              <a:t>Significance</a:t>
            </a:r>
          </a:p>
        </p:txBody>
      </p:sp>
      <p:sp>
        <p:nvSpPr>
          <p:cNvPr id="9" name="TextBox 8">
            <a:extLst>
              <a:ext uri="{FF2B5EF4-FFF2-40B4-BE49-F238E27FC236}">
                <a16:creationId xmlns:a16="http://schemas.microsoft.com/office/drawing/2014/main" id="{CE59D38F-F1C6-47B6-982F-095AD37CCB8A}"/>
              </a:ext>
            </a:extLst>
          </p:cNvPr>
          <p:cNvSpPr txBox="1"/>
          <p:nvPr/>
        </p:nvSpPr>
        <p:spPr>
          <a:xfrm>
            <a:off x="-1" y="3095125"/>
            <a:ext cx="1095375" cy="523220"/>
          </a:xfrm>
          <a:prstGeom prst="rect">
            <a:avLst/>
          </a:prstGeom>
          <a:noFill/>
          <a:ln>
            <a:solidFill>
              <a:schemeClr val="accent1"/>
            </a:solidFill>
          </a:ln>
        </p:spPr>
        <p:txBody>
          <a:bodyPr wrap="square" rtlCol="0">
            <a:spAutoFit/>
          </a:bodyPr>
          <a:lstStyle/>
          <a:p>
            <a:r>
              <a:rPr lang="en-GB" sz="1400" dirty="0"/>
              <a:t>Longer Term</a:t>
            </a:r>
          </a:p>
          <a:p>
            <a:r>
              <a:rPr lang="en-GB" sz="1400" dirty="0"/>
              <a:t>Significance</a:t>
            </a:r>
          </a:p>
        </p:txBody>
      </p:sp>
      <p:sp>
        <p:nvSpPr>
          <p:cNvPr id="11" name="TextBox 10">
            <a:extLst>
              <a:ext uri="{FF2B5EF4-FFF2-40B4-BE49-F238E27FC236}">
                <a16:creationId xmlns:a16="http://schemas.microsoft.com/office/drawing/2014/main" id="{618E46A4-2D0B-4735-930E-035141BA4E70}"/>
              </a:ext>
            </a:extLst>
          </p:cNvPr>
          <p:cNvSpPr txBox="1"/>
          <p:nvPr/>
        </p:nvSpPr>
        <p:spPr>
          <a:xfrm>
            <a:off x="14604" y="5095865"/>
            <a:ext cx="1095375" cy="523220"/>
          </a:xfrm>
          <a:prstGeom prst="rect">
            <a:avLst/>
          </a:prstGeom>
          <a:noFill/>
          <a:ln>
            <a:solidFill>
              <a:schemeClr val="accent1"/>
            </a:solidFill>
          </a:ln>
        </p:spPr>
        <p:txBody>
          <a:bodyPr wrap="square" rtlCol="0">
            <a:spAutoFit/>
          </a:bodyPr>
          <a:lstStyle/>
          <a:p>
            <a:r>
              <a:rPr lang="en-GB" sz="1400" dirty="0"/>
              <a:t>Lasting</a:t>
            </a:r>
          </a:p>
          <a:p>
            <a:r>
              <a:rPr lang="en-GB" sz="1400" dirty="0"/>
              <a:t>Significance</a:t>
            </a:r>
          </a:p>
        </p:txBody>
      </p:sp>
      <p:sp>
        <p:nvSpPr>
          <p:cNvPr id="20" name="TextBox 19">
            <a:extLst>
              <a:ext uri="{FF2B5EF4-FFF2-40B4-BE49-F238E27FC236}">
                <a16:creationId xmlns:a16="http://schemas.microsoft.com/office/drawing/2014/main" id="{6CD39488-DC9F-42BA-A3BC-216B4792F914}"/>
              </a:ext>
            </a:extLst>
          </p:cNvPr>
          <p:cNvSpPr txBox="1"/>
          <p:nvPr/>
        </p:nvSpPr>
        <p:spPr>
          <a:xfrm>
            <a:off x="6695916" y="2932079"/>
            <a:ext cx="5171121" cy="923330"/>
          </a:xfrm>
          <a:prstGeom prst="rect">
            <a:avLst/>
          </a:prstGeom>
          <a:noFill/>
          <a:ln>
            <a:solidFill>
              <a:schemeClr val="accent1"/>
            </a:solidFill>
          </a:ln>
        </p:spPr>
        <p:txBody>
          <a:bodyPr wrap="square" rtlCol="0">
            <a:spAutoFit/>
          </a:bodyPr>
          <a:lstStyle/>
          <a:p>
            <a:r>
              <a:rPr lang="en-GB" dirty="0"/>
              <a:t>Did the two battles contribute significantly to the Greeks’ ultimate success in defending their freedom and independence?</a:t>
            </a:r>
          </a:p>
        </p:txBody>
      </p:sp>
      <p:sp>
        <p:nvSpPr>
          <p:cNvPr id="21" name="TextBox 20">
            <a:extLst>
              <a:ext uri="{FF2B5EF4-FFF2-40B4-BE49-F238E27FC236}">
                <a16:creationId xmlns:a16="http://schemas.microsoft.com/office/drawing/2014/main" id="{CFA36C36-7BF6-474E-9687-F15088B03C37}"/>
              </a:ext>
            </a:extLst>
          </p:cNvPr>
          <p:cNvSpPr txBox="1"/>
          <p:nvPr/>
        </p:nvSpPr>
        <p:spPr>
          <a:xfrm>
            <a:off x="1213325" y="4116153"/>
            <a:ext cx="4470400" cy="646331"/>
          </a:xfrm>
          <a:prstGeom prst="rect">
            <a:avLst/>
          </a:prstGeom>
          <a:noFill/>
        </p:spPr>
        <p:txBody>
          <a:bodyPr wrap="square" rtlCol="0">
            <a:spAutoFit/>
          </a:bodyPr>
          <a:lstStyle/>
          <a:p>
            <a:r>
              <a:rPr lang="en-GB" dirty="0"/>
              <a:t>Did the battles have a significant impact on numbers, supply lines, strategy or morale?</a:t>
            </a:r>
          </a:p>
        </p:txBody>
      </p:sp>
      <p:sp>
        <p:nvSpPr>
          <p:cNvPr id="16" name="TextBox 15">
            <a:extLst>
              <a:ext uri="{FF2B5EF4-FFF2-40B4-BE49-F238E27FC236}">
                <a16:creationId xmlns:a16="http://schemas.microsoft.com/office/drawing/2014/main" id="{435E683D-00EE-4066-95EC-87229826B319}"/>
              </a:ext>
            </a:extLst>
          </p:cNvPr>
          <p:cNvSpPr txBox="1"/>
          <p:nvPr/>
        </p:nvSpPr>
        <p:spPr>
          <a:xfrm>
            <a:off x="6695916" y="4466652"/>
            <a:ext cx="4703444" cy="923330"/>
          </a:xfrm>
          <a:prstGeom prst="rect">
            <a:avLst/>
          </a:prstGeom>
          <a:noFill/>
        </p:spPr>
        <p:txBody>
          <a:bodyPr wrap="square">
            <a:spAutoFit/>
          </a:bodyPr>
          <a:lstStyle/>
          <a:p>
            <a:r>
              <a:rPr lang="en-GB" dirty="0"/>
              <a:t>What did the ‘Hellenic League’ achieve? </a:t>
            </a:r>
          </a:p>
          <a:p>
            <a:r>
              <a:rPr lang="en-GB" dirty="0"/>
              <a:t>What was the significance of Leonidas’ personal contribution?</a:t>
            </a:r>
          </a:p>
        </p:txBody>
      </p:sp>
      <p:sp>
        <p:nvSpPr>
          <p:cNvPr id="17" name="TextBox 16">
            <a:extLst>
              <a:ext uri="{FF2B5EF4-FFF2-40B4-BE49-F238E27FC236}">
                <a16:creationId xmlns:a16="http://schemas.microsoft.com/office/drawing/2014/main" id="{8D39E430-781D-4D5F-9A56-11338666D6F7}"/>
              </a:ext>
            </a:extLst>
          </p:cNvPr>
          <p:cNvSpPr txBox="1"/>
          <p:nvPr/>
        </p:nvSpPr>
        <p:spPr>
          <a:xfrm>
            <a:off x="2006431" y="6001225"/>
            <a:ext cx="6106160" cy="369332"/>
          </a:xfrm>
          <a:prstGeom prst="rect">
            <a:avLst/>
          </a:prstGeom>
          <a:noFill/>
        </p:spPr>
        <p:txBody>
          <a:bodyPr wrap="square">
            <a:spAutoFit/>
          </a:bodyPr>
          <a:lstStyle/>
          <a:p>
            <a:r>
              <a:rPr lang="en-GB" dirty="0">
                <a:hlinkClick r:id="rId2"/>
              </a:rPr>
              <a:t>https://www.youtube.com/watch?v=2ba2ZinGLl4</a:t>
            </a:r>
            <a:endParaRPr lang="en-GB" dirty="0"/>
          </a:p>
        </p:txBody>
      </p:sp>
      <p:pic>
        <p:nvPicPr>
          <p:cNvPr id="13" name="Picture 12">
            <a:hlinkClick r:id="rId2"/>
            <a:extLst>
              <a:ext uri="{FF2B5EF4-FFF2-40B4-BE49-F238E27FC236}">
                <a16:creationId xmlns:a16="http://schemas.microsoft.com/office/drawing/2014/main" id="{6EDFAF8B-C9C8-4805-9B37-5A094448EA67}"/>
              </a:ext>
            </a:extLst>
          </p:cNvPr>
          <p:cNvPicPr>
            <a:picLocks noChangeAspect="1"/>
          </p:cNvPicPr>
          <p:nvPr/>
        </p:nvPicPr>
        <p:blipFill>
          <a:blip r:embed="rId3"/>
          <a:stretch>
            <a:fillRect/>
          </a:stretch>
        </p:blipFill>
        <p:spPr>
          <a:xfrm>
            <a:off x="8072486" y="5236783"/>
            <a:ext cx="2834910" cy="1594637"/>
          </a:xfrm>
          <a:prstGeom prst="rect">
            <a:avLst/>
          </a:prstGeom>
        </p:spPr>
      </p:pic>
      <p:sp>
        <p:nvSpPr>
          <p:cNvPr id="15" name="AutoShape 2">
            <a:extLst>
              <a:ext uri="{FF2B5EF4-FFF2-40B4-BE49-F238E27FC236}">
                <a16:creationId xmlns:a16="http://schemas.microsoft.com/office/drawing/2014/main" id="{72363817-D841-43D4-B218-8E724246DA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8" name="Picture 8" descr="My Take on &quot;300: Rise of an Empire&quot; | Barry Strauss">
            <a:hlinkClick r:id="rId4"/>
            <a:extLst>
              <a:ext uri="{FF2B5EF4-FFF2-40B4-BE49-F238E27FC236}">
                <a16:creationId xmlns:a16="http://schemas.microsoft.com/office/drawing/2014/main" id="{F7605F67-1C7E-48E2-871A-9D7FCF8C33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0054" y="5236783"/>
            <a:ext cx="1123520" cy="156719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4C3E9DA-7F07-4411-99B3-05C138E10007}"/>
              </a:ext>
            </a:extLst>
          </p:cNvPr>
          <p:cNvSpPr txBox="1"/>
          <p:nvPr/>
        </p:nvSpPr>
        <p:spPr>
          <a:xfrm>
            <a:off x="1966326" y="6370557"/>
            <a:ext cx="6106160" cy="369332"/>
          </a:xfrm>
          <a:prstGeom prst="rect">
            <a:avLst/>
          </a:prstGeom>
          <a:noFill/>
        </p:spPr>
        <p:txBody>
          <a:bodyPr wrap="square">
            <a:spAutoFit/>
          </a:bodyPr>
          <a:lstStyle/>
          <a:p>
            <a:r>
              <a:rPr lang="en-GB" dirty="0">
                <a:hlinkClick r:id="rId4"/>
              </a:rPr>
              <a:t>https://www.youtube.com/watch?v=2zqy21Z29ps</a:t>
            </a:r>
            <a:endParaRPr lang="en-GB" dirty="0"/>
          </a:p>
        </p:txBody>
      </p:sp>
      <p:pic>
        <p:nvPicPr>
          <p:cNvPr id="24" name="Picture 2" descr="2 Euro Greece 2020 | CoinBrothers Catalog">
            <a:extLst>
              <a:ext uri="{FF2B5EF4-FFF2-40B4-BE49-F238E27FC236}">
                <a16:creationId xmlns:a16="http://schemas.microsoft.com/office/drawing/2014/main" id="{90C7744A-A127-42E7-A7F8-E6E2BBECDC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9" y="5776562"/>
            <a:ext cx="1084830" cy="1077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374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4A0043-B7B5-4C5A-AABF-88E359EE7C7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F2BDF28-6C5B-4EC7-9E75-540F455767EC}"/>
              </a:ext>
            </a:extLst>
          </p:cNvPr>
          <p:cNvSpPr txBox="1"/>
          <p:nvPr/>
        </p:nvSpPr>
        <p:spPr>
          <a:xfrm>
            <a:off x="3972233" y="1857643"/>
            <a:ext cx="3736258" cy="1815882"/>
          </a:xfrm>
          <a:prstGeom prst="rect">
            <a:avLst/>
          </a:prstGeom>
          <a:solidFill>
            <a:srgbClr val="E0D9CA"/>
          </a:solidFill>
          <a:ln>
            <a:solidFill>
              <a:schemeClr val="accent1">
                <a:shade val="50000"/>
              </a:schemeClr>
            </a:solidFill>
          </a:ln>
        </p:spPr>
        <p:txBody>
          <a:bodyPr wrap="square" rtlCol="0">
            <a:spAutoFit/>
          </a:bodyPr>
          <a:lstStyle/>
          <a:p>
            <a:pPr algn="ctr"/>
            <a:r>
              <a:rPr lang="en-GB" sz="2800" dirty="0"/>
              <a:t>How simplistic an explanation is this of why the Greeks were ultimately victorious?</a:t>
            </a:r>
          </a:p>
        </p:txBody>
      </p:sp>
    </p:spTree>
    <p:extLst>
      <p:ext uri="{BB962C8B-B14F-4D97-AF65-F5344CB8AC3E}">
        <p14:creationId xmlns:p14="http://schemas.microsoft.com/office/powerpoint/2010/main" val="14629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chaemenid destruction of Athens - Wikipedia">
            <a:extLst>
              <a:ext uri="{FF2B5EF4-FFF2-40B4-BE49-F238E27FC236}">
                <a16:creationId xmlns:a16="http://schemas.microsoft.com/office/drawing/2014/main" id="{AA66A97A-C0F0-47E3-8A4B-D92568A1A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 y="30162"/>
            <a:ext cx="5506320" cy="68278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570C7D-D73E-4E6A-8B61-19F705BB4757}"/>
              </a:ext>
            </a:extLst>
          </p:cNvPr>
          <p:cNvSpPr txBox="1"/>
          <p:nvPr/>
        </p:nvSpPr>
        <p:spPr>
          <a:xfrm>
            <a:off x="5719679" y="5570418"/>
            <a:ext cx="6563760" cy="954107"/>
          </a:xfrm>
          <a:prstGeom prst="rect">
            <a:avLst/>
          </a:prstGeom>
          <a:noFill/>
        </p:spPr>
        <p:txBody>
          <a:bodyPr wrap="square">
            <a:spAutoFit/>
          </a:bodyPr>
          <a:lstStyle/>
          <a:p>
            <a:pPr algn="l"/>
            <a:r>
              <a:rPr lang="en-GB" sz="1400" b="0" i="0" dirty="0">
                <a:solidFill>
                  <a:srgbClr val="222222"/>
                </a:solidFill>
                <a:effectLst/>
              </a:rPr>
              <a:t>The first known photograph of the magnificent statue of </a:t>
            </a:r>
            <a:r>
              <a:rPr lang="en-GB" sz="1400" b="0" i="0" dirty="0" err="1">
                <a:solidFill>
                  <a:srgbClr val="222222"/>
                </a:solidFill>
                <a:effectLst/>
              </a:rPr>
              <a:t>Moschophoros</a:t>
            </a:r>
            <a:r>
              <a:rPr lang="en-GB" sz="1400" b="0" i="0" dirty="0">
                <a:solidFill>
                  <a:srgbClr val="222222"/>
                </a:solidFill>
                <a:effectLst/>
              </a:rPr>
              <a:t>, (‘The Calf Bearer</a:t>
            </a:r>
            <a:r>
              <a:rPr lang="en-GB" sz="1400" dirty="0">
                <a:solidFill>
                  <a:srgbClr val="222222"/>
                </a:solidFill>
              </a:rPr>
              <a:t>’</a:t>
            </a:r>
            <a:r>
              <a:rPr lang="en-GB" sz="1400" b="0" i="0" dirty="0">
                <a:solidFill>
                  <a:srgbClr val="222222"/>
                </a:solidFill>
                <a:effectLst/>
              </a:rPr>
              <a:t>) discovered on the Acropolis in 1864. The statue, dated to c. 560 BC originally measured 1.65 meters (5.4 feet) in height, is now in the Acropolis Museum. To the right is the ‘</a:t>
            </a:r>
            <a:r>
              <a:rPr lang="en-GB" sz="1400" b="0" i="0" dirty="0" err="1">
                <a:solidFill>
                  <a:srgbClr val="222222"/>
                </a:solidFill>
                <a:effectLst/>
              </a:rPr>
              <a:t>Critias</a:t>
            </a:r>
            <a:r>
              <a:rPr lang="en-GB" sz="1400" b="0" i="0" dirty="0">
                <a:solidFill>
                  <a:srgbClr val="222222"/>
                </a:solidFill>
                <a:effectLst/>
              </a:rPr>
              <a:t> Boy’, dated to c.</a:t>
            </a:r>
          </a:p>
        </p:txBody>
      </p:sp>
      <p:pic>
        <p:nvPicPr>
          <p:cNvPr id="4098" name="Picture 2" descr="2 Euro Greece 2020 | CoinBrothers Catalog">
            <a:extLst>
              <a:ext uri="{FF2B5EF4-FFF2-40B4-BE49-F238E27FC236}">
                <a16:creationId xmlns:a16="http://schemas.microsoft.com/office/drawing/2014/main" id="{55E3C452-22EA-4910-83BF-7F923F8DF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8370" y="30162"/>
            <a:ext cx="4855292" cy="48219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5B0CB31-7721-47CC-B4A3-A054733A32A5}"/>
              </a:ext>
            </a:extLst>
          </p:cNvPr>
          <p:cNvSpPr txBox="1"/>
          <p:nvPr/>
        </p:nvSpPr>
        <p:spPr>
          <a:xfrm>
            <a:off x="6162107" y="4784261"/>
            <a:ext cx="5678905" cy="646331"/>
          </a:xfrm>
          <a:prstGeom prst="rect">
            <a:avLst/>
          </a:prstGeom>
          <a:noFill/>
        </p:spPr>
        <p:txBody>
          <a:bodyPr wrap="square" rtlCol="0">
            <a:spAutoFit/>
          </a:bodyPr>
          <a:lstStyle/>
          <a:p>
            <a:pPr algn="ctr"/>
            <a:r>
              <a:rPr lang="en-GB" b="1" dirty="0"/>
              <a:t>2020 Two Euro Coin commemorating </a:t>
            </a:r>
          </a:p>
          <a:p>
            <a:pPr algn="ctr"/>
            <a:r>
              <a:rPr lang="en-GB" b="1" dirty="0"/>
              <a:t>the 2,500</a:t>
            </a:r>
            <a:r>
              <a:rPr lang="en-GB" b="1" baseline="30000" dirty="0"/>
              <a:t>th</a:t>
            </a:r>
            <a:r>
              <a:rPr lang="en-GB" b="1" dirty="0"/>
              <a:t> anniversary of the Battle of Thermopylae</a:t>
            </a:r>
          </a:p>
        </p:txBody>
      </p:sp>
    </p:spTree>
    <p:extLst>
      <p:ext uri="{BB962C8B-B14F-4D97-AF65-F5344CB8AC3E}">
        <p14:creationId xmlns:p14="http://schemas.microsoft.com/office/powerpoint/2010/main" val="835958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E5A6A"/>
        </a:solidFill>
        <a:effectLst/>
      </p:bgPr>
    </p:bg>
    <p:spTree>
      <p:nvGrpSpPr>
        <p:cNvPr id="1" name=""/>
        <p:cNvGrpSpPr/>
        <p:nvPr/>
      </p:nvGrpSpPr>
      <p:grpSpPr>
        <a:xfrm>
          <a:off x="0" y="0"/>
          <a:ext cx="0" cy="0"/>
          <a:chOff x="0" y="0"/>
          <a:chExt cx="0" cy="0"/>
        </a:xfrm>
      </p:grpSpPr>
      <p:pic>
        <p:nvPicPr>
          <p:cNvPr id="4098" name="Picture 2" descr="Dealing With Evil Dreams - Evangelist Joshua">
            <a:extLst>
              <a:ext uri="{FF2B5EF4-FFF2-40B4-BE49-F238E27FC236}">
                <a16:creationId xmlns:a16="http://schemas.microsoft.com/office/drawing/2014/main" id="{2D4DA638-1520-4462-B2E7-D3A53E2B5C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4" b="11508"/>
          <a:stretch/>
        </p:blipFill>
        <p:spPr bwMode="auto">
          <a:xfrm>
            <a:off x="0" y="0"/>
            <a:ext cx="6619875" cy="4914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635654A-F092-44BD-8316-4C048D7F5550}"/>
              </a:ext>
            </a:extLst>
          </p:cNvPr>
          <p:cNvSpPr txBox="1"/>
          <p:nvPr/>
        </p:nvSpPr>
        <p:spPr>
          <a:xfrm>
            <a:off x="0" y="4389120"/>
            <a:ext cx="12192000" cy="646331"/>
          </a:xfrm>
          <a:prstGeom prst="rect">
            <a:avLst/>
          </a:prstGeom>
          <a:solidFill>
            <a:srgbClr val="F4EDF9"/>
          </a:solidFill>
        </p:spPr>
        <p:txBody>
          <a:bodyPr wrap="square" rtlCol="0">
            <a:spAutoFit/>
          </a:bodyPr>
          <a:lstStyle/>
          <a:p>
            <a:pPr algn="ctr"/>
            <a:r>
              <a:rPr lang="en-GB" i="1" dirty="0"/>
              <a:t>The phantom after uttering these threats was on the point of burning out </a:t>
            </a:r>
            <a:r>
              <a:rPr lang="en-GB" i="1" dirty="0" err="1"/>
              <a:t>Artabanus</a:t>
            </a:r>
            <a:r>
              <a:rPr lang="en-GB" i="1" dirty="0"/>
              <a:t>’ eyes with hot irons, </a:t>
            </a:r>
          </a:p>
          <a:p>
            <a:pPr algn="ctr"/>
            <a:r>
              <a:rPr lang="en-GB" i="1" dirty="0"/>
              <a:t>when he leapt up with a shriek and ran to find Xerxes…</a:t>
            </a:r>
            <a:r>
              <a:rPr lang="en-GB" dirty="0"/>
              <a:t> 7.17</a:t>
            </a:r>
          </a:p>
        </p:txBody>
      </p:sp>
      <p:pic>
        <p:nvPicPr>
          <p:cNvPr id="7" name="Picture 6">
            <a:extLst>
              <a:ext uri="{FF2B5EF4-FFF2-40B4-BE49-F238E27FC236}">
                <a16:creationId xmlns:a16="http://schemas.microsoft.com/office/drawing/2014/main" id="{3CF47CBE-C6CC-4FB4-AFA1-0AC56216277C}"/>
              </a:ext>
            </a:extLst>
          </p:cNvPr>
          <p:cNvPicPr>
            <a:picLocks noChangeAspect="1"/>
          </p:cNvPicPr>
          <p:nvPr/>
        </p:nvPicPr>
        <p:blipFill rotWithShape="1">
          <a:blip r:embed="rId3"/>
          <a:srcRect l="46502" t="55910" r="32582" b="29719"/>
          <a:stretch/>
        </p:blipFill>
        <p:spPr>
          <a:xfrm flipH="1">
            <a:off x="264161" y="5262879"/>
            <a:ext cx="3706932" cy="1432561"/>
          </a:xfrm>
          <a:prstGeom prst="rect">
            <a:avLst/>
          </a:prstGeom>
        </p:spPr>
      </p:pic>
      <p:sp>
        <p:nvSpPr>
          <p:cNvPr id="9" name="Speech Bubble: Oval 8">
            <a:extLst>
              <a:ext uri="{FF2B5EF4-FFF2-40B4-BE49-F238E27FC236}">
                <a16:creationId xmlns:a16="http://schemas.microsoft.com/office/drawing/2014/main" id="{291BC4EC-AE2E-42AF-8EE6-E5143AFFA525}"/>
              </a:ext>
            </a:extLst>
          </p:cNvPr>
          <p:cNvSpPr/>
          <p:nvPr/>
        </p:nvSpPr>
        <p:spPr>
          <a:xfrm>
            <a:off x="4470400" y="5231031"/>
            <a:ext cx="5323840" cy="1626969"/>
          </a:xfrm>
          <a:prstGeom prst="wedgeEllipseCallout">
            <a:avLst>
              <a:gd name="adj1" fmla="val -98920"/>
              <a:gd name="adj2" fmla="val 46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t>I have seen in my time powerful kingdoms struck down by weaker ones, and it was for that reason I tried to prevent you. But now I know that god is at work in this matter</a:t>
            </a:r>
            <a:r>
              <a:rPr lang="en-GB" dirty="0"/>
              <a:t>. 7.18</a:t>
            </a:r>
          </a:p>
        </p:txBody>
      </p:sp>
      <p:sp>
        <p:nvSpPr>
          <p:cNvPr id="10" name="TextBox 9">
            <a:extLst>
              <a:ext uri="{FF2B5EF4-FFF2-40B4-BE49-F238E27FC236}">
                <a16:creationId xmlns:a16="http://schemas.microsoft.com/office/drawing/2014/main" id="{8058AA44-8595-4148-B257-8EA4996EA918}"/>
              </a:ext>
            </a:extLst>
          </p:cNvPr>
          <p:cNvSpPr txBox="1"/>
          <p:nvPr/>
        </p:nvSpPr>
        <p:spPr>
          <a:xfrm>
            <a:off x="10058402" y="5103091"/>
            <a:ext cx="2326639" cy="954107"/>
          </a:xfrm>
          <a:prstGeom prst="rect">
            <a:avLst/>
          </a:prstGeom>
          <a:noFill/>
        </p:spPr>
        <p:txBody>
          <a:bodyPr wrap="square" rtlCol="0">
            <a:spAutoFit/>
          </a:bodyPr>
          <a:lstStyle/>
          <a:p>
            <a:pPr algn="ctr"/>
            <a:r>
              <a:rPr lang="en-GB" sz="1400" b="1" u="sng" dirty="0">
                <a:solidFill>
                  <a:schemeClr val="accent1">
                    <a:lumMod val="40000"/>
                    <a:lumOff val="60000"/>
                  </a:schemeClr>
                </a:solidFill>
              </a:rPr>
              <a:t>Dangerous precedents</a:t>
            </a:r>
            <a:r>
              <a:rPr lang="en-GB" sz="1400" dirty="0">
                <a:solidFill>
                  <a:schemeClr val="accent1">
                    <a:lumMod val="40000"/>
                    <a:lumOff val="60000"/>
                  </a:schemeClr>
                </a:solidFill>
              </a:rPr>
              <a:t>:</a:t>
            </a:r>
          </a:p>
          <a:p>
            <a:pPr marL="285750" indent="-285750">
              <a:buFont typeface="Arial" panose="020B0604020202020204" pitchFamily="34" charset="0"/>
              <a:buChar char="•"/>
            </a:pPr>
            <a:r>
              <a:rPr lang="en-GB" sz="1400" dirty="0">
                <a:solidFill>
                  <a:schemeClr val="accent1">
                    <a:lumMod val="40000"/>
                    <a:lumOff val="60000"/>
                  </a:schemeClr>
                </a:solidFill>
              </a:rPr>
              <a:t>Cyrus vs Massagetae</a:t>
            </a:r>
          </a:p>
          <a:p>
            <a:pPr marL="285750" indent="-285750">
              <a:buFont typeface="Arial" panose="020B0604020202020204" pitchFamily="34" charset="0"/>
              <a:buChar char="•"/>
            </a:pPr>
            <a:r>
              <a:rPr lang="en-GB" sz="1400" dirty="0">
                <a:solidFill>
                  <a:schemeClr val="accent1">
                    <a:lumMod val="40000"/>
                    <a:lumOff val="60000"/>
                  </a:schemeClr>
                </a:solidFill>
              </a:rPr>
              <a:t>Cambyses vs Ethiopia</a:t>
            </a:r>
          </a:p>
          <a:p>
            <a:pPr marL="285750" indent="-285750">
              <a:buFont typeface="Arial" panose="020B0604020202020204" pitchFamily="34" charset="0"/>
              <a:buChar char="•"/>
            </a:pPr>
            <a:r>
              <a:rPr lang="en-GB" sz="1400" dirty="0">
                <a:solidFill>
                  <a:schemeClr val="accent1">
                    <a:lumMod val="40000"/>
                    <a:lumOff val="60000"/>
                  </a:schemeClr>
                </a:solidFill>
              </a:rPr>
              <a:t>Darius vs Scythians</a:t>
            </a:r>
          </a:p>
        </p:txBody>
      </p:sp>
      <p:pic>
        <p:nvPicPr>
          <p:cNvPr id="4100" name="Picture 4" descr="The Iranian dream of a reborn Persian Empire">
            <a:extLst>
              <a:ext uri="{FF2B5EF4-FFF2-40B4-BE49-F238E27FC236}">
                <a16:creationId xmlns:a16="http://schemas.microsoft.com/office/drawing/2014/main" id="{FFF80D59-4B72-4703-88B0-A2BFC7E8BA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8821" y="1"/>
            <a:ext cx="4801937" cy="363721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F33377B0-1009-49AA-8101-D90152A70A2D}"/>
              </a:ext>
            </a:extLst>
          </p:cNvPr>
          <p:cNvSpPr/>
          <p:nvPr/>
        </p:nvSpPr>
        <p:spPr>
          <a:xfrm>
            <a:off x="5527041" y="355600"/>
            <a:ext cx="6858000" cy="4033520"/>
          </a:xfrm>
          <a:prstGeom prst="wedgeEllipseCallout">
            <a:avLst>
              <a:gd name="adj1" fmla="val -66243"/>
              <a:gd name="adj2" fmla="val -12987"/>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hiller" panose="04020404031007020602" pitchFamily="82" charset="0"/>
              </a:rPr>
              <a:t>Are you the man who in would-be concern for the king is trying to dissuade him from making war on Greece? </a:t>
            </a:r>
          </a:p>
          <a:p>
            <a:pPr algn="ctr"/>
            <a:r>
              <a:rPr lang="en-GB" sz="3600" dirty="0">
                <a:solidFill>
                  <a:srgbClr val="FF0000"/>
                </a:solidFill>
                <a:latin typeface="Chiller" panose="04020404031007020602" pitchFamily="82" charset="0"/>
              </a:rPr>
              <a:t>Xerxes has already been told what will happen to him </a:t>
            </a:r>
          </a:p>
          <a:p>
            <a:pPr algn="ctr"/>
            <a:r>
              <a:rPr lang="en-GB" sz="3600" dirty="0">
                <a:solidFill>
                  <a:srgbClr val="C00000"/>
                </a:solidFill>
                <a:latin typeface="Chiller" panose="04020404031007020602" pitchFamily="82" charset="0"/>
              </a:rPr>
              <a:t>if he disobeys me.</a:t>
            </a:r>
          </a:p>
        </p:txBody>
      </p:sp>
      <p:sp>
        <p:nvSpPr>
          <p:cNvPr id="2" name="Oval 1">
            <a:extLst>
              <a:ext uri="{FF2B5EF4-FFF2-40B4-BE49-F238E27FC236}">
                <a16:creationId xmlns:a16="http://schemas.microsoft.com/office/drawing/2014/main" id="{908CDD7E-EB2E-4CA9-920C-4C0AFB432EDD}"/>
              </a:ext>
            </a:extLst>
          </p:cNvPr>
          <p:cNvSpPr/>
          <p:nvPr/>
        </p:nvSpPr>
        <p:spPr>
          <a:xfrm>
            <a:off x="1638300" y="5705475"/>
            <a:ext cx="95250" cy="818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1C9108C5-6155-4CEA-BBD3-DC21002E62A1}"/>
              </a:ext>
            </a:extLst>
          </p:cNvPr>
          <p:cNvPicPr>
            <a:picLocks noChangeAspect="1"/>
          </p:cNvPicPr>
          <p:nvPr/>
        </p:nvPicPr>
        <p:blipFill rotWithShape="1">
          <a:blip r:embed="rId3"/>
          <a:srcRect l="58052" t="55910" r="34126" b="32006"/>
          <a:stretch/>
        </p:blipFill>
        <p:spPr>
          <a:xfrm rot="5400000">
            <a:off x="4567087" y="3406749"/>
            <a:ext cx="1012481" cy="1111892"/>
          </a:xfrm>
          <a:prstGeom prst="rect">
            <a:avLst/>
          </a:prstGeom>
        </p:spPr>
      </p:pic>
      <p:sp>
        <p:nvSpPr>
          <p:cNvPr id="3" name="TextBox 2">
            <a:extLst>
              <a:ext uri="{FF2B5EF4-FFF2-40B4-BE49-F238E27FC236}">
                <a16:creationId xmlns:a16="http://schemas.microsoft.com/office/drawing/2014/main" id="{FD46D857-5728-4989-981B-0C9FD68120AE}"/>
              </a:ext>
            </a:extLst>
          </p:cNvPr>
          <p:cNvSpPr txBox="1"/>
          <p:nvPr/>
        </p:nvSpPr>
        <p:spPr>
          <a:xfrm>
            <a:off x="10272494" y="6057198"/>
            <a:ext cx="1898453" cy="738664"/>
          </a:xfrm>
          <a:prstGeom prst="rect">
            <a:avLst/>
          </a:prstGeom>
          <a:noFill/>
          <a:ln>
            <a:solidFill>
              <a:schemeClr val="bg1">
                <a:lumMod val="85000"/>
              </a:schemeClr>
            </a:solidFill>
          </a:ln>
        </p:spPr>
        <p:txBody>
          <a:bodyPr wrap="square" rtlCol="0">
            <a:spAutoFit/>
          </a:bodyPr>
          <a:lstStyle/>
          <a:p>
            <a:r>
              <a:rPr lang="en-GB" sz="1400" dirty="0">
                <a:solidFill>
                  <a:schemeClr val="bg2"/>
                </a:solidFill>
              </a:rPr>
              <a:t>So Xerxes embarks without </a:t>
            </a:r>
            <a:r>
              <a:rPr lang="en-GB" sz="1400" dirty="0" err="1">
                <a:solidFill>
                  <a:schemeClr val="bg2"/>
                </a:solidFill>
              </a:rPr>
              <a:t>Artabanus</a:t>
            </a:r>
            <a:r>
              <a:rPr lang="en-GB" sz="1400" dirty="0">
                <a:solidFill>
                  <a:schemeClr val="bg2"/>
                </a:solidFill>
              </a:rPr>
              <a:t>, </a:t>
            </a:r>
          </a:p>
          <a:p>
            <a:r>
              <a:rPr lang="en-GB" sz="1400" dirty="0">
                <a:solidFill>
                  <a:schemeClr val="bg2"/>
                </a:solidFill>
              </a:rPr>
              <a:t>but with his blessing.</a:t>
            </a:r>
          </a:p>
        </p:txBody>
      </p:sp>
    </p:spTree>
    <p:extLst>
      <p:ext uri="{BB962C8B-B14F-4D97-AF65-F5344CB8AC3E}">
        <p14:creationId xmlns:p14="http://schemas.microsoft.com/office/powerpoint/2010/main" val="332190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3700"/>
                                        <p:tgtEl>
                                          <p:spTgt spid="410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animEffect transition="in" filter="fade">
                                      <p:cBhvr>
                                        <p:cTn id="39" dur="500"/>
                                        <p:tgtEl>
                                          <p:spTgt spid="10">
                                            <p:txEl>
                                              <p:pRg st="1" end="1"/>
                                            </p:txEl>
                                          </p:spTgt>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0">
                                            <p:txEl>
                                              <p:pRg st="2" end="2"/>
                                            </p:txEl>
                                          </p:spTgt>
                                        </p:tgtEl>
                                        <p:attrNameLst>
                                          <p:attrName>style.visibility</p:attrName>
                                        </p:attrNameLst>
                                      </p:cBhvr>
                                      <p:to>
                                        <p:strVal val="visible"/>
                                      </p:to>
                                    </p:set>
                                    <p:animEffect transition="in" filter="fade">
                                      <p:cBhvr>
                                        <p:cTn id="43" dur="500"/>
                                        <p:tgtEl>
                                          <p:spTgt spid="10">
                                            <p:txEl>
                                              <p:pRg st="2" end="2"/>
                                            </p:txEl>
                                          </p:spTgt>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0">
                                            <p:txEl>
                                              <p:pRg st="3" end="3"/>
                                            </p:txEl>
                                          </p:spTgt>
                                        </p:tgtEl>
                                        <p:attrNameLst>
                                          <p:attrName>style.visibility</p:attrName>
                                        </p:attrNameLst>
                                      </p:cBhvr>
                                      <p:to>
                                        <p:strVal val="visible"/>
                                      </p:to>
                                    </p:set>
                                    <p:animEffect transition="in" filter="fade">
                                      <p:cBhvr>
                                        <p:cTn id="4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uiExpand="1" build="p"/>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369CA0-3D10-40F6-A748-BBB2AAA59D0D}"/>
              </a:ext>
            </a:extLst>
          </p:cNvPr>
          <p:cNvSpPr/>
          <p:nvPr/>
        </p:nvSpPr>
        <p:spPr>
          <a:xfrm>
            <a:off x="0" y="0"/>
            <a:ext cx="6288505"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4" name="Picture 4" descr="Xerxes (300) | Villains Wiki | Fandom">
            <a:extLst>
              <a:ext uri="{FF2B5EF4-FFF2-40B4-BE49-F238E27FC236}">
                <a16:creationId xmlns:a16="http://schemas.microsoft.com/office/drawing/2014/main" id="{98651345-343C-4973-88FF-677C78FE0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8031" y="0"/>
            <a:ext cx="6336533" cy="967957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7DF8432F-4F6B-46B1-8B06-703CFC5260AE}"/>
              </a:ext>
            </a:extLst>
          </p:cNvPr>
          <p:cNvSpPr/>
          <p:nvPr/>
        </p:nvSpPr>
        <p:spPr>
          <a:xfrm>
            <a:off x="6288505" y="0"/>
            <a:ext cx="5903495" cy="6858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786DD4F-9D3D-4BC7-B7B5-18D6F4A312C7}"/>
              </a:ext>
            </a:extLst>
          </p:cNvPr>
          <p:cNvSpPr txBox="1"/>
          <p:nvPr/>
        </p:nvSpPr>
        <p:spPr>
          <a:xfrm>
            <a:off x="4491789" y="160421"/>
            <a:ext cx="3208421" cy="830997"/>
          </a:xfrm>
          <a:prstGeom prst="rect">
            <a:avLst/>
          </a:prstGeom>
          <a:noFill/>
        </p:spPr>
        <p:txBody>
          <a:bodyPr wrap="square" rtlCol="0">
            <a:spAutoFit/>
          </a:bodyPr>
          <a:lstStyle/>
          <a:p>
            <a:pPr algn="ctr"/>
            <a:r>
              <a:rPr lang="en-GB" sz="4800" b="1" dirty="0"/>
              <a:t>Pythius</a:t>
            </a:r>
          </a:p>
        </p:txBody>
      </p:sp>
      <p:sp>
        <p:nvSpPr>
          <p:cNvPr id="5" name="TextBox 4">
            <a:extLst>
              <a:ext uri="{FF2B5EF4-FFF2-40B4-BE49-F238E27FC236}">
                <a16:creationId xmlns:a16="http://schemas.microsoft.com/office/drawing/2014/main" id="{DE36522A-7559-432D-A978-BA399C19DB3E}"/>
              </a:ext>
            </a:extLst>
          </p:cNvPr>
          <p:cNvSpPr txBox="1"/>
          <p:nvPr/>
        </p:nvSpPr>
        <p:spPr>
          <a:xfrm>
            <a:off x="658518" y="304800"/>
            <a:ext cx="3527677" cy="923330"/>
          </a:xfrm>
          <a:prstGeom prst="rect">
            <a:avLst/>
          </a:prstGeom>
          <a:noFill/>
        </p:spPr>
        <p:txBody>
          <a:bodyPr wrap="square" rtlCol="0">
            <a:spAutoFit/>
          </a:bodyPr>
          <a:lstStyle/>
          <a:p>
            <a:r>
              <a:rPr lang="en-GB" dirty="0"/>
              <a:t>Pythius was a very wealthy man </a:t>
            </a:r>
          </a:p>
          <a:p>
            <a:r>
              <a:rPr lang="en-GB" dirty="0"/>
              <a:t>and a very loyal subject to Xerxes. </a:t>
            </a:r>
          </a:p>
          <a:p>
            <a:r>
              <a:rPr lang="en-GB" dirty="0"/>
              <a:t>He lived in Lydia.</a:t>
            </a:r>
          </a:p>
        </p:txBody>
      </p:sp>
      <p:pic>
        <p:nvPicPr>
          <p:cNvPr id="13" name="Picture 12">
            <a:extLst>
              <a:ext uri="{FF2B5EF4-FFF2-40B4-BE49-F238E27FC236}">
                <a16:creationId xmlns:a16="http://schemas.microsoft.com/office/drawing/2014/main" id="{674FEE6A-A29B-4C57-B198-BC794F7BAEEE}"/>
              </a:ext>
            </a:extLst>
          </p:cNvPr>
          <p:cNvPicPr>
            <a:picLocks noChangeAspect="1"/>
          </p:cNvPicPr>
          <p:nvPr/>
        </p:nvPicPr>
        <p:blipFill rotWithShape="1">
          <a:blip r:embed="rId3"/>
          <a:srcRect l="32105" t="17170" r="38088" b="20936"/>
          <a:stretch/>
        </p:blipFill>
        <p:spPr>
          <a:xfrm>
            <a:off x="4278951" y="936549"/>
            <a:ext cx="3634093" cy="4244642"/>
          </a:xfrm>
          <a:prstGeom prst="rect">
            <a:avLst/>
          </a:prstGeom>
        </p:spPr>
      </p:pic>
      <p:pic>
        <p:nvPicPr>
          <p:cNvPr id="15" name="Picture 14">
            <a:extLst>
              <a:ext uri="{FF2B5EF4-FFF2-40B4-BE49-F238E27FC236}">
                <a16:creationId xmlns:a16="http://schemas.microsoft.com/office/drawing/2014/main" id="{91154042-8AD5-41BA-9079-825133FEC2E9}"/>
              </a:ext>
            </a:extLst>
          </p:cNvPr>
          <p:cNvPicPr>
            <a:picLocks noChangeAspect="1"/>
          </p:cNvPicPr>
          <p:nvPr/>
        </p:nvPicPr>
        <p:blipFill rotWithShape="1">
          <a:blip r:embed="rId4"/>
          <a:srcRect l="44949" t="54838" r="44326" b="29766"/>
          <a:stretch/>
        </p:blipFill>
        <p:spPr>
          <a:xfrm>
            <a:off x="2936" y="3947666"/>
            <a:ext cx="3604391" cy="2910334"/>
          </a:xfrm>
          <a:prstGeom prst="rect">
            <a:avLst/>
          </a:prstGeom>
        </p:spPr>
      </p:pic>
      <p:pic>
        <p:nvPicPr>
          <p:cNvPr id="11" name="Picture 10">
            <a:extLst>
              <a:ext uri="{FF2B5EF4-FFF2-40B4-BE49-F238E27FC236}">
                <a16:creationId xmlns:a16="http://schemas.microsoft.com/office/drawing/2014/main" id="{3B1502D8-9CF0-493E-AC40-6F04A29805F7}"/>
              </a:ext>
            </a:extLst>
          </p:cNvPr>
          <p:cNvPicPr>
            <a:picLocks noChangeAspect="1"/>
          </p:cNvPicPr>
          <p:nvPr/>
        </p:nvPicPr>
        <p:blipFill rotWithShape="1">
          <a:blip r:embed="rId5"/>
          <a:srcRect l="37894" t="29707" r="39737" b="11813"/>
          <a:stretch/>
        </p:blipFill>
        <p:spPr>
          <a:xfrm flipH="1">
            <a:off x="9709759" y="3250672"/>
            <a:ext cx="2472073" cy="3635402"/>
          </a:xfrm>
          <a:prstGeom prst="rect">
            <a:avLst/>
          </a:prstGeom>
        </p:spPr>
      </p:pic>
      <p:sp>
        <p:nvSpPr>
          <p:cNvPr id="14" name="Speech Bubble: Oval 13">
            <a:extLst>
              <a:ext uri="{FF2B5EF4-FFF2-40B4-BE49-F238E27FC236}">
                <a16:creationId xmlns:a16="http://schemas.microsoft.com/office/drawing/2014/main" id="{65E59594-7AAB-44B7-B41D-BF65F482A6FE}"/>
              </a:ext>
            </a:extLst>
          </p:cNvPr>
          <p:cNvSpPr/>
          <p:nvPr/>
        </p:nvSpPr>
        <p:spPr>
          <a:xfrm>
            <a:off x="114439" y="1228130"/>
            <a:ext cx="4844715" cy="2953662"/>
          </a:xfrm>
          <a:prstGeom prst="wedgeEllipseCallout">
            <a:avLst>
              <a:gd name="adj1" fmla="val 62610"/>
              <a:gd name="adj2" fmla="val -1103"/>
            </a:avLst>
          </a:prstGeom>
          <a:solidFill>
            <a:srgbClr val="FFE0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rPr>
              <a:t>When I learned that you were on your way to the Aegean coast, my immediate  wish was to make a contribution towards the expenses of the war;  I went into the matter of my finances and found that I possessed 3,993,000 gold darics. These I propose to give you. </a:t>
            </a:r>
            <a:r>
              <a:rPr lang="en-GB" dirty="0">
                <a:solidFill>
                  <a:schemeClr val="tx1"/>
                </a:solidFill>
              </a:rPr>
              <a:t>7.29</a:t>
            </a:r>
            <a:r>
              <a:rPr lang="en-GB" i="1" dirty="0">
                <a:solidFill>
                  <a:schemeClr val="tx1"/>
                </a:solidFill>
              </a:rPr>
              <a:t> </a:t>
            </a:r>
          </a:p>
        </p:txBody>
      </p:sp>
      <p:sp>
        <p:nvSpPr>
          <p:cNvPr id="17" name="Speech Bubble: Oval 16">
            <a:extLst>
              <a:ext uri="{FF2B5EF4-FFF2-40B4-BE49-F238E27FC236}">
                <a16:creationId xmlns:a16="http://schemas.microsoft.com/office/drawing/2014/main" id="{E310C9AC-B935-4EE9-A588-6B02FFB94639}"/>
              </a:ext>
            </a:extLst>
          </p:cNvPr>
          <p:cNvSpPr/>
          <p:nvPr/>
        </p:nvSpPr>
        <p:spPr>
          <a:xfrm>
            <a:off x="3043480" y="3947666"/>
            <a:ext cx="4189368" cy="2910334"/>
          </a:xfrm>
          <a:prstGeom prst="wedgeEllipseCallout">
            <a:avLst>
              <a:gd name="adj1" fmla="val -72809"/>
              <a:gd name="adj2" fmla="val 68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rPr>
              <a:t>As a reward for your generosity, I make you my guest friend and I will give you from my own coffers 7,000 gold Darics to make your fortune up to the round sum of 4,000,000. Continue to possess what you have acquired. </a:t>
            </a:r>
          </a:p>
        </p:txBody>
      </p:sp>
      <p:sp>
        <p:nvSpPr>
          <p:cNvPr id="18" name="Speech Bubble: Oval 17">
            <a:extLst>
              <a:ext uri="{FF2B5EF4-FFF2-40B4-BE49-F238E27FC236}">
                <a16:creationId xmlns:a16="http://schemas.microsoft.com/office/drawing/2014/main" id="{4329DAF6-112F-4D68-A835-EE2F03F6BD75}"/>
              </a:ext>
            </a:extLst>
          </p:cNvPr>
          <p:cNvSpPr/>
          <p:nvPr/>
        </p:nvSpPr>
        <p:spPr>
          <a:xfrm>
            <a:off x="8035485" y="417378"/>
            <a:ext cx="3779520" cy="1148080"/>
          </a:xfrm>
          <a:prstGeom prst="wedgeEllipseCallout">
            <a:avLst>
              <a:gd name="adj1" fmla="val -96639"/>
              <a:gd name="adj2" fmla="val 13860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rPr>
              <a:t>Master, there is a favour I should like you to grant me – it is a small thing.</a:t>
            </a:r>
          </a:p>
        </p:txBody>
      </p:sp>
      <p:sp>
        <p:nvSpPr>
          <p:cNvPr id="19" name="TextBox 18">
            <a:extLst>
              <a:ext uri="{FF2B5EF4-FFF2-40B4-BE49-F238E27FC236}">
                <a16:creationId xmlns:a16="http://schemas.microsoft.com/office/drawing/2014/main" id="{B7A9FA45-9197-4B48-A123-C62A6610D12D}"/>
              </a:ext>
            </a:extLst>
          </p:cNvPr>
          <p:cNvSpPr txBox="1"/>
          <p:nvPr/>
        </p:nvSpPr>
        <p:spPr>
          <a:xfrm>
            <a:off x="7355839" y="0"/>
            <a:ext cx="4836159" cy="307777"/>
          </a:xfrm>
          <a:prstGeom prst="rect">
            <a:avLst/>
          </a:prstGeom>
          <a:solidFill>
            <a:schemeClr val="bg1"/>
          </a:solidFill>
        </p:spPr>
        <p:txBody>
          <a:bodyPr wrap="square" rtlCol="0">
            <a:spAutoFit/>
          </a:bodyPr>
          <a:lstStyle/>
          <a:p>
            <a:r>
              <a:rPr lang="en-GB" sz="1400" dirty="0"/>
              <a:t>Emboldened  by the presents, he came to Xerxes with a request</a:t>
            </a:r>
          </a:p>
        </p:txBody>
      </p:sp>
      <p:sp>
        <p:nvSpPr>
          <p:cNvPr id="22" name="Speech Bubble: Oval 21">
            <a:extLst>
              <a:ext uri="{FF2B5EF4-FFF2-40B4-BE49-F238E27FC236}">
                <a16:creationId xmlns:a16="http://schemas.microsoft.com/office/drawing/2014/main" id="{36FFB6E5-EA4E-4748-9CF4-23F024FC559E}"/>
              </a:ext>
            </a:extLst>
          </p:cNvPr>
          <p:cNvSpPr/>
          <p:nvPr/>
        </p:nvSpPr>
        <p:spPr>
          <a:xfrm>
            <a:off x="8177210" y="1443790"/>
            <a:ext cx="3779520" cy="2149642"/>
          </a:xfrm>
          <a:prstGeom prst="wedgeEllipseCallout">
            <a:avLst>
              <a:gd name="adj1" fmla="val -95790"/>
              <a:gd name="adj2" fmla="val 1346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rPr>
              <a:t>My lord, I have five sons – every one of them is serving in your army. I am an old man, sir. Release from service one of my sons – the eldest. </a:t>
            </a:r>
            <a:r>
              <a:rPr lang="en-GB" dirty="0">
                <a:solidFill>
                  <a:schemeClr val="tx1"/>
                </a:solidFill>
              </a:rPr>
              <a:t>7.38</a:t>
            </a:r>
          </a:p>
        </p:txBody>
      </p:sp>
      <p:sp>
        <p:nvSpPr>
          <p:cNvPr id="23" name="Explosion: 8 Points 22">
            <a:extLst>
              <a:ext uri="{FF2B5EF4-FFF2-40B4-BE49-F238E27FC236}">
                <a16:creationId xmlns:a16="http://schemas.microsoft.com/office/drawing/2014/main" id="{7BBC6F59-6D7D-4477-B250-E609146C3495}"/>
              </a:ext>
            </a:extLst>
          </p:cNvPr>
          <p:cNvSpPr/>
          <p:nvPr/>
        </p:nvSpPr>
        <p:spPr>
          <a:xfrm>
            <a:off x="5174633" y="2591870"/>
            <a:ext cx="5292836" cy="4636964"/>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hiller" panose="04020404031007020602" pitchFamily="82" charset="0"/>
              </a:rPr>
              <a:t>For your impudence you will pay with the life of the fifth, whom you cling to most. </a:t>
            </a:r>
            <a:r>
              <a:rPr lang="en-GB" sz="1600" dirty="0">
                <a:solidFill>
                  <a:schemeClr val="tx1"/>
                </a:solidFill>
              </a:rPr>
              <a:t>7.39</a:t>
            </a:r>
          </a:p>
        </p:txBody>
      </p:sp>
      <p:sp>
        <p:nvSpPr>
          <p:cNvPr id="24" name="TextBox 23">
            <a:extLst>
              <a:ext uri="{FF2B5EF4-FFF2-40B4-BE49-F238E27FC236}">
                <a16:creationId xmlns:a16="http://schemas.microsoft.com/office/drawing/2014/main" id="{5E14B307-3A0E-47A5-AA26-3F8BC20070D5}"/>
              </a:ext>
            </a:extLst>
          </p:cNvPr>
          <p:cNvSpPr txBox="1"/>
          <p:nvPr/>
        </p:nvSpPr>
        <p:spPr>
          <a:xfrm>
            <a:off x="6609348" y="6144126"/>
            <a:ext cx="5219046" cy="369332"/>
          </a:xfrm>
          <a:prstGeom prst="rect">
            <a:avLst/>
          </a:prstGeom>
          <a:solidFill>
            <a:schemeClr val="bg1"/>
          </a:solidFill>
        </p:spPr>
        <p:txBody>
          <a:bodyPr wrap="square" rtlCol="0">
            <a:spAutoFit/>
          </a:bodyPr>
          <a:lstStyle/>
          <a:p>
            <a:pPr algn="ctr"/>
            <a:r>
              <a:rPr lang="en-GB" dirty="0"/>
              <a:t>Pythius’ eldest son was cut in half. </a:t>
            </a:r>
            <a:endParaRPr lang="en-GB" sz="1600" i="1" dirty="0"/>
          </a:p>
        </p:txBody>
      </p:sp>
      <p:sp>
        <p:nvSpPr>
          <p:cNvPr id="28" name="TextBox 27">
            <a:extLst>
              <a:ext uri="{FF2B5EF4-FFF2-40B4-BE49-F238E27FC236}">
                <a16:creationId xmlns:a16="http://schemas.microsoft.com/office/drawing/2014/main" id="{555044CA-B09C-4B20-BC95-43C87DD14306}"/>
              </a:ext>
            </a:extLst>
          </p:cNvPr>
          <p:cNvSpPr txBox="1"/>
          <p:nvPr/>
        </p:nvSpPr>
        <p:spPr>
          <a:xfrm>
            <a:off x="4539916" y="6465885"/>
            <a:ext cx="7690042" cy="369332"/>
          </a:xfrm>
          <a:prstGeom prst="rect">
            <a:avLst/>
          </a:prstGeom>
          <a:solidFill>
            <a:schemeClr val="bg1"/>
          </a:solidFill>
        </p:spPr>
        <p:txBody>
          <a:bodyPr wrap="square">
            <a:spAutoFit/>
          </a:bodyPr>
          <a:lstStyle/>
          <a:p>
            <a:r>
              <a:rPr lang="en-GB" sz="1800" i="1" dirty="0"/>
              <a:t>And now between the two halves of the young man’s body the army marched… </a:t>
            </a:r>
            <a:endParaRPr lang="en-GB" dirty="0"/>
          </a:p>
        </p:txBody>
      </p:sp>
    </p:spTree>
    <p:extLst>
      <p:ext uri="{BB962C8B-B14F-4D97-AF65-F5344CB8AC3E}">
        <p14:creationId xmlns:p14="http://schemas.microsoft.com/office/powerpoint/2010/main" val="307269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8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grpId="1" nodeType="clickEffect">
                                  <p:stCondLst>
                                    <p:cond delay="0"/>
                                  </p:stCondLst>
                                  <p:childTnLst>
                                    <p:animEffect transition="out" filter="wipe(down)">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par>
                                <p:cTn id="49" presetID="6" presetClass="entr" presetSubtype="16"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circle(in)">
                                      <p:cBhvr>
                                        <p:cTn id="51" dur="20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xit" presetSubtype="1" fill="hold" grpId="1" nodeType="clickEffect">
                                  <p:stCondLst>
                                    <p:cond delay="0"/>
                                  </p:stCondLst>
                                  <p:childTnLst>
                                    <p:animEffect transition="out" filter="wipe(up)">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par>
                                <p:cTn id="57" presetID="42" presetClass="exit" presetSubtype="0" fill="hold" nodeType="withEffect">
                                  <p:stCondLst>
                                    <p:cond delay="0"/>
                                  </p:stCondLst>
                                  <p:childTnLst>
                                    <p:animEffect transition="out" filter="fade">
                                      <p:cBhvr>
                                        <p:cTn id="58" dur="1000"/>
                                        <p:tgtEl>
                                          <p:spTgt spid="15"/>
                                        </p:tgtEl>
                                      </p:cBhvr>
                                    </p:animEffect>
                                    <p:anim calcmode="lin" valueType="num">
                                      <p:cBhvr>
                                        <p:cTn id="59" dur="1000"/>
                                        <p:tgtEl>
                                          <p:spTgt spid="15"/>
                                        </p:tgtEl>
                                        <p:attrNameLst>
                                          <p:attrName>ppt_x</p:attrName>
                                        </p:attrNameLst>
                                      </p:cBhvr>
                                      <p:tavLst>
                                        <p:tav tm="0">
                                          <p:val>
                                            <p:strVal val="ppt_x"/>
                                          </p:val>
                                        </p:tav>
                                        <p:tav tm="100000">
                                          <p:val>
                                            <p:strVal val="ppt_x"/>
                                          </p:val>
                                        </p:tav>
                                      </p:tavLst>
                                    </p:anim>
                                    <p:anim calcmode="lin" valueType="num">
                                      <p:cBhvr>
                                        <p:cTn id="60" dur="1000"/>
                                        <p:tgtEl>
                                          <p:spTgt spid="15"/>
                                        </p:tgtEl>
                                        <p:attrNameLst>
                                          <p:attrName>ppt_y</p:attrName>
                                        </p:attrNameLst>
                                      </p:cBhvr>
                                      <p:tavLst>
                                        <p:tav tm="0">
                                          <p:val>
                                            <p:strVal val="ppt_y"/>
                                          </p:val>
                                        </p:tav>
                                        <p:tav tm="100000">
                                          <p:val>
                                            <p:strVal val="ppt_y+.1"/>
                                          </p:val>
                                        </p:tav>
                                      </p:tavLst>
                                    </p:anim>
                                    <p:set>
                                      <p:cBhvr>
                                        <p:cTn id="61" dur="1" fill="hold">
                                          <p:stCondLst>
                                            <p:cond delay="999"/>
                                          </p:stCondLst>
                                        </p:cTn>
                                        <p:tgtEl>
                                          <p:spTgt spid="15"/>
                                        </p:tgtEl>
                                        <p:attrNameLst>
                                          <p:attrName>style.visibility</p:attrName>
                                        </p:attrNameLst>
                                      </p:cBhvr>
                                      <p:to>
                                        <p:strVal val="hidden"/>
                                      </p:to>
                                    </p:set>
                                  </p:childTnLst>
                                </p:cTn>
                              </p:par>
                            </p:childTnLst>
                          </p:cTn>
                        </p:par>
                        <p:par>
                          <p:cTn id="62" fill="hold">
                            <p:stCondLst>
                              <p:cond delay="1000"/>
                            </p:stCondLst>
                            <p:childTnLst>
                              <p:par>
                                <p:cTn id="63" presetID="53" presetClass="entr" presetSubtype="16" fill="hold" nodeType="afterEffect">
                                  <p:stCondLst>
                                    <p:cond delay="0"/>
                                  </p:stCondLst>
                                  <p:childTnLst>
                                    <p:set>
                                      <p:cBhvr>
                                        <p:cTn id="64" dur="1" fill="hold">
                                          <p:stCondLst>
                                            <p:cond delay="0"/>
                                          </p:stCondLst>
                                        </p:cTn>
                                        <p:tgtEl>
                                          <p:spTgt spid="5124"/>
                                        </p:tgtEl>
                                        <p:attrNameLst>
                                          <p:attrName>style.visibility</p:attrName>
                                        </p:attrNameLst>
                                      </p:cBhvr>
                                      <p:to>
                                        <p:strVal val="visible"/>
                                      </p:to>
                                    </p:set>
                                    <p:anim calcmode="lin" valueType="num">
                                      <p:cBhvr>
                                        <p:cTn id="65" dur="500" fill="hold"/>
                                        <p:tgtEl>
                                          <p:spTgt spid="5124"/>
                                        </p:tgtEl>
                                        <p:attrNameLst>
                                          <p:attrName>ppt_w</p:attrName>
                                        </p:attrNameLst>
                                      </p:cBhvr>
                                      <p:tavLst>
                                        <p:tav tm="0">
                                          <p:val>
                                            <p:fltVal val="0"/>
                                          </p:val>
                                        </p:tav>
                                        <p:tav tm="100000">
                                          <p:val>
                                            <p:strVal val="#ppt_w"/>
                                          </p:val>
                                        </p:tav>
                                      </p:tavLst>
                                    </p:anim>
                                    <p:anim calcmode="lin" valueType="num">
                                      <p:cBhvr>
                                        <p:cTn id="66" dur="500" fill="hold"/>
                                        <p:tgtEl>
                                          <p:spTgt spid="5124"/>
                                        </p:tgtEl>
                                        <p:attrNameLst>
                                          <p:attrName>ppt_h</p:attrName>
                                        </p:attrNameLst>
                                      </p:cBhvr>
                                      <p:tavLst>
                                        <p:tav tm="0">
                                          <p:val>
                                            <p:fltVal val="0"/>
                                          </p:val>
                                        </p:tav>
                                        <p:tav tm="100000">
                                          <p:val>
                                            <p:strVal val="#ppt_h"/>
                                          </p:val>
                                        </p:tav>
                                      </p:tavLst>
                                    </p:anim>
                                    <p:animEffect transition="in" filter="fade">
                                      <p:cBhvr>
                                        <p:cTn id="67" dur="500"/>
                                        <p:tgtEl>
                                          <p:spTgt spid="5124"/>
                                        </p:tgtEl>
                                      </p:cBhvr>
                                    </p:animEffect>
                                  </p:childTnLst>
                                </p:cTn>
                              </p:par>
                            </p:childTnLst>
                          </p:cTn>
                        </p:par>
                        <p:par>
                          <p:cTn id="68" fill="hold">
                            <p:stCondLst>
                              <p:cond delay="1500"/>
                            </p:stCondLst>
                            <p:childTnLst>
                              <p:par>
                                <p:cTn id="69" presetID="53" presetClass="entr" presetSubtype="16"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p:cTn id="71" dur="500" fill="hold"/>
                                        <p:tgtEl>
                                          <p:spTgt spid="23"/>
                                        </p:tgtEl>
                                        <p:attrNameLst>
                                          <p:attrName>ppt_w</p:attrName>
                                        </p:attrNameLst>
                                      </p:cBhvr>
                                      <p:tavLst>
                                        <p:tav tm="0">
                                          <p:val>
                                            <p:fltVal val="0"/>
                                          </p:val>
                                        </p:tav>
                                        <p:tav tm="100000">
                                          <p:val>
                                            <p:strVal val="#ppt_w"/>
                                          </p:val>
                                        </p:tav>
                                      </p:tavLst>
                                    </p:anim>
                                    <p:anim calcmode="lin" valueType="num">
                                      <p:cBhvr>
                                        <p:cTn id="72" dur="500" fill="hold"/>
                                        <p:tgtEl>
                                          <p:spTgt spid="23"/>
                                        </p:tgtEl>
                                        <p:attrNameLst>
                                          <p:attrName>ppt_h</p:attrName>
                                        </p:attrNameLst>
                                      </p:cBhvr>
                                      <p:tavLst>
                                        <p:tav tm="0">
                                          <p:val>
                                            <p:fltVal val="0"/>
                                          </p:val>
                                        </p:tav>
                                        <p:tav tm="100000">
                                          <p:val>
                                            <p:strVal val="#ppt_h"/>
                                          </p:val>
                                        </p:tav>
                                      </p:tavLst>
                                    </p:anim>
                                    <p:animEffect transition="in" filter="fade">
                                      <p:cBhvr>
                                        <p:cTn id="73" dur="500"/>
                                        <p:tgtEl>
                                          <p:spTgt spid="23"/>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1000"/>
                                        <p:tgtEl>
                                          <p:spTgt spid="24"/>
                                        </p:tgtEl>
                                      </p:cBhvr>
                                    </p:animEffect>
                                    <p:anim calcmode="lin" valueType="num">
                                      <p:cBhvr>
                                        <p:cTn id="79" dur="1000" fill="hold"/>
                                        <p:tgtEl>
                                          <p:spTgt spid="24"/>
                                        </p:tgtEl>
                                        <p:attrNameLst>
                                          <p:attrName>ppt_x</p:attrName>
                                        </p:attrNameLst>
                                      </p:cBhvr>
                                      <p:tavLst>
                                        <p:tav tm="0">
                                          <p:val>
                                            <p:strVal val="#ppt_x"/>
                                          </p:val>
                                        </p:tav>
                                        <p:tav tm="100000">
                                          <p:val>
                                            <p:strVal val="#ppt_x"/>
                                          </p:val>
                                        </p:tav>
                                      </p:tavLst>
                                    </p:anim>
                                    <p:anim calcmode="lin" valueType="num">
                                      <p:cBhvr>
                                        <p:cTn id="8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1000"/>
                                        <p:tgtEl>
                                          <p:spTgt spid="28"/>
                                        </p:tgtEl>
                                      </p:cBhvr>
                                    </p:animEffect>
                                    <p:anim calcmode="lin" valueType="num">
                                      <p:cBhvr>
                                        <p:cTn id="86" dur="1000" fill="hold"/>
                                        <p:tgtEl>
                                          <p:spTgt spid="28"/>
                                        </p:tgtEl>
                                        <p:attrNameLst>
                                          <p:attrName>ppt_x</p:attrName>
                                        </p:attrNameLst>
                                      </p:cBhvr>
                                      <p:tavLst>
                                        <p:tav tm="0">
                                          <p:val>
                                            <p:strVal val="#ppt_x"/>
                                          </p:val>
                                        </p:tav>
                                        <p:tav tm="100000">
                                          <p:val>
                                            <p:strVal val="#ppt_x"/>
                                          </p:val>
                                        </p:tav>
                                      </p:tavLst>
                                    </p:anim>
                                    <p:anim calcmode="lin" valueType="num">
                                      <p:cBhvr>
                                        <p:cTn id="8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animBg="1"/>
      <p:bldP spid="14" grpId="1" animBg="1"/>
      <p:bldP spid="17" grpId="0" animBg="1"/>
      <p:bldP spid="17" grpId="1" animBg="1"/>
      <p:bldP spid="18" grpId="0" animBg="1"/>
      <p:bldP spid="19" grpId="0" animBg="1"/>
      <p:bldP spid="22" grpId="0" animBg="1"/>
      <p:bldP spid="23" grpId="0" animBg="1"/>
      <p:bldP spid="24"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Xerxes Canal - Wikipedia">
            <a:extLst>
              <a:ext uri="{FF2B5EF4-FFF2-40B4-BE49-F238E27FC236}">
                <a16:creationId xmlns:a16="http://schemas.microsoft.com/office/drawing/2014/main" id="{C51097C1-70C9-40BC-877A-EA8491D41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8848" y="3538302"/>
            <a:ext cx="3352546" cy="296719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11A17EFA-0F2D-4B39-90F1-CC5F923A2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7876" y="0"/>
            <a:ext cx="6724123" cy="44063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B099F0-B2BE-4B46-B8DB-49C03D5C0792}"/>
              </a:ext>
            </a:extLst>
          </p:cNvPr>
          <p:cNvPicPr>
            <a:picLocks noChangeAspect="1"/>
          </p:cNvPicPr>
          <p:nvPr/>
        </p:nvPicPr>
        <p:blipFill rotWithShape="1">
          <a:blip r:embed="rId4"/>
          <a:srcRect l="27083" t="34073" r="50000" b="49853"/>
          <a:stretch/>
        </p:blipFill>
        <p:spPr>
          <a:xfrm>
            <a:off x="3112408" y="5051801"/>
            <a:ext cx="2307291" cy="910284"/>
          </a:xfrm>
          <a:prstGeom prst="rect">
            <a:avLst/>
          </a:prstGeom>
        </p:spPr>
      </p:pic>
      <p:pic>
        <p:nvPicPr>
          <p:cNvPr id="8196" name="Picture 4">
            <a:extLst>
              <a:ext uri="{FF2B5EF4-FFF2-40B4-BE49-F238E27FC236}">
                <a16:creationId xmlns:a16="http://schemas.microsoft.com/office/drawing/2014/main" id="{80270D72-1F2D-478B-BDD5-F82CB1C992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700"/>
          <a:stretch/>
        </p:blipFill>
        <p:spPr bwMode="auto">
          <a:xfrm>
            <a:off x="-1" y="-13395"/>
            <a:ext cx="3114675" cy="26044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A68234-9E77-43A6-91A1-B136803D2607}"/>
              </a:ext>
            </a:extLst>
          </p:cNvPr>
          <p:cNvSpPr txBox="1"/>
          <p:nvPr/>
        </p:nvSpPr>
        <p:spPr>
          <a:xfrm>
            <a:off x="5467876" y="0"/>
            <a:ext cx="6724123" cy="769441"/>
          </a:xfrm>
          <a:prstGeom prst="rect">
            <a:avLst/>
          </a:prstGeom>
          <a:solidFill>
            <a:schemeClr val="bg1"/>
          </a:solidFill>
        </p:spPr>
        <p:txBody>
          <a:bodyPr wrap="square" rtlCol="0">
            <a:spAutoFit/>
          </a:bodyPr>
          <a:lstStyle/>
          <a:p>
            <a:pPr algn="ctr"/>
            <a:r>
              <a:rPr lang="en-GB" sz="4400" dirty="0"/>
              <a:t>Bridging the Hellespont </a:t>
            </a:r>
            <a:r>
              <a:rPr lang="en-GB" sz="2000" dirty="0"/>
              <a:t>7.33-36</a:t>
            </a:r>
            <a:endParaRPr lang="en-GB" sz="4400" dirty="0"/>
          </a:p>
        </p:txBody>
      </p:sp>
      <p:sp>
        <p:nvSpPr>
          <p:cNvPr id="3" name="TextBox 2">
            <a:extLst>
              <a:ext uri="{FF2B5EF4-FFF2-40B4-BE49-F238E27FC236}">
                <a16:creationId xmlns:a16="http://schemas.microsoft.com/office/drawing/2014/main" id="{B4448EE6-6E38-4C73-B0DA-A97D0B28696F}"/>
              </a:ext>
            </a:extLst>
          </p:cNvPr>
          <p:cNvSpPr txBox="1"/>
          <p:nvPr/>
        </p:nvSpPr>
        <p:spPr>
          <a:xfrm>
            <a:off x="3095886" y="0"/>
            <a:ext cx="2371989" cy="1384995"/>
          </a:xfrm>
          <a:prstGeom prst="rect">
            <a:avLst/>
          </a:prstGeom>
          <a:solidFill>
            <a:schemeClr val="accent5">
              <a:lumMod val="20000"/>
              <a:lumOff val="80000"/>
            </a:schemeClr>
          </a:solidFill>
        </p:spPr>
        <p:txBody>
          <a:bodyPr wrap="square" rtlCol="0">
            <a:spAutoFit/>
          </a:bodyPr>
          <a:lstStyle/>
          <a:p>
            <a:r>
              <a:rPr lang="en-GB" sz="1400" dirty="0"/>
              <a:t>The bridge was constructed between Abydos and a point south of Sestos by Egyptians and Phoenicians using papyrus and flax. It was 7 furlongs (1.4km) in length.</a:t>
            </a:r>
          </a:p>
        </p:txBody>
      </p:sp>
      <p:sp>
        <p:nvSpPr>
          <p:cNvPr id="5" name="TextBox 4">
            <a:extLst>
              <a:ext uri="{FF2B5EF4-FFF2-40B4-BE49-F238E27FC236}">
                <a16:creationId xmlns:a16="http://schemas.microsoft.com/office/drawing/2014/main" id="{CF8D350B-EC1C-4D5B-AC4E-15AAC2550EF5}"/>
              </a:ext>
            </a:extLst>
          </p:cNvPr>
          <p:cNvSpPr txBox="1"/>
          <p:nvPr/>
        </p:nvSpPr>
        <p:spPr>
          <a:xfrm>
            <a:off x="3105279" y="1353909"/>
            <a:ext cx="2353202" cy="1169551"/>
          </a:xfrm>
          <a:prstGeom prst="rect">
            <a:avLst/>
          </a:prstGeom>
          <a:noFill/>
        </p:spPr>
        <p:txBody>
          <a:bodyPr wrap="square" rtlCol="0">
            <a:spAutoFit/>
          </a:bodyPr>
          <a:lstStyle/>
          <a:p>
            <a:pPr algn="ctr"/>
            <a:r>
              <a:rPr lang="en-GB" sz="1400" i="1" dirty="0"/>
              <a:t>‘The work was completed successfully, but a subsequent storm of great violence smashed it up and carried everything away</a:t>
            </a:r>
            <a:r>
              <a:rPr lang="en-GB" sz="1400" dirty="0"/>
              <a:t>. </a:t>
            </a:r>
          </a:p>
        </p:txBody>
      </p:sp>
      <p:pic>
        <p:nvPicPr>
          <p:cNvPr id="1026" name="Picture 2">
            <a:extLst>
              <a:ext uri="{FF2B5EF4-FFF2-40B4-BE49-F238E27FC236}">
                <a16:creationId xmlns:a16="http://schemas.microsoft.com/office/drawing/2014/main" id="{45245D1C-899A-4038-9347-71F478921F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00300"/>
            <a:ext cx="3114675" cy="44495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BA3AE66-34AF-4B0E-A23C-A7EDC18B8130}"/>
              </a:ext>
            </a:extLst>
          </p:cNvPr>
          <p:cNvSpPr txBox="1"/>
          <p:nvPr/>
        </p:nvSpPr>
        <p:spPr>
          <a:xfrm>
            <a:off x="3006861" y="2444844"/>
            <a:ext cx="2518383" cy="1600438"/>
          </a:xfrm>
          <a:prstGeom prst="rect">
            <a:avLst/>
          </a:prstGeom>
          <a:noFill/>
        </p:spPr>
        <p:txBody>
          <a:bodyPr wrap="square" rtlCol="0">
            <a:spAutoFit/>
          </a:bodyPr>
          <a:lstStyle/>
          <a:p>
            <a:pPr algn="ctr"/>
            <a:r>
              <a:rPr lang="en-GB" sz="1400" i="1" dirty="0"/>
              <a:t>‘Xerxes was very angry and gave orders that the Hellespont should receive 300 lashes and have a pair of fetters thrown into it. I have heard before now that he also sent people to brand it with hot irons</a:t>
            </a:r>
            <a:r>
              <a:rPr lang="en-GB" sz="1400" dirty="0"/>
              <a:t>. </a:t>
            </a:r>
            <a:endParaRPr lang="en-GB" sz="1400" i="1" dirty="0"/>
          </a:p>
        </p:txBody>
      </p:sp>
      <p:sp>
        <p:nvSpPr>
          <p:cNvPr id="4" name="TextBox 3">
            <a:extLst>
              <a:ext uri="{FF2B5EF4-FFF2-40B4-BE49-F238E27FC236}">
                <a16:creationId xmlns:a16="http://schemas.microsoft.com/office/drawing/2014/main" id="{409F904D-4FCA-4782-B75F-5F82EC7495C3}"/>
              </a:ext>
            </a:extLst>
          </p:cNvPr>
          <p:cNvSpPr txBox="1"/>
          <p:nvPr/>
        </p:nvSpPr>
        <p:spPr>
          <a:xfrm>
            <a:off x="5462459" y="4328766"/>
            <a:ext cx="4665090" cy="707886"/>
          </a:xfrm>
          <a:prstGeom prst="rect">
            <a:avLst/>
          </a:prstGeom>
          <a:solidFill>
            <a:schemeClr val="bg1"/>
          </a:solidFill>
        </p:spPr>
        <p:txBody>
          <a:bodyPr wrap="square" rtlCol="0">
            <a:spAutoFit/>
          </a:bodyPr>
          <a:lstStyle/>
          <a:p>
            <a:r>
              <a:rPr lang="en-GB" sz="4000" dirty="0"/>
              <a:t>The Athos Canal </a:t>
            </a:r>
            <a:r>
              <a:rPr lang="en-GB" sz="2000" dirty="0"/>
              <a:t>7.22-24</a:t>
            </a:r>
            <a:endParaRPr lang="en-GB" sz="4400" dirty="0"/>
          </a:p>
        </p:txBody>
      </p:sp>
      <p:sp>
        <p:nvSpPr>
          <p:cNvPr id="7" name="Speech Bubble: Oval 6">
            <a:extLst>
              <a:ext uri="{FF2B5EF4-FFF2-40B4-BE49-F238E27FC236}">
                <a16:creationId xmlns:a16="http://schemas.microsoft.com/office/drawing/2014/main" id="{67537CA6-8953-4ED5-9080-A9081C2BE2B3}"/>
              </a:ext>
            </a:extLst>
          </p:cNvPr>
          <p:cNvSpPr/>
          <p:nvPr/>
        </p:nvSpPr>
        <p:spPr>
          <a:xfrm>
            <a:off x="1976174" y="2621163"/>
            <a:ext cx="2390775" cy="1323975"/>
          </a:xfrm>
          <a:prstGeom prst="wedgeEllipseCallout">
            <a:avLst>
              <a:gd name="adj1" fmla="val -62267"/>
              <a:gd name="adj2" fmla="val 344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t>You salt and bitter stream, Xerxes the King will cross you, with or without your permission.</a:t>
            </a:r>
          </a:p>
        </p:txBody>
      </p:sp>
      <p:sp>
        <p:nvSpPr>
          <p:cNvPr id="15" name="TextBox 14">
            <a:extLst>
              <a:ext uri="{FF2B5EF4-FFF2-40B4-BE49-F238E27FC236}">
                <a16:creationId xmlns:a16="http://schemas.microsoft.com/office/drawing/2014/main" id="{E95BCA32-2D02-4769-94A3-1D27A3B1E608}"/>
              </a:ext>
            </a:extLst>
          </p:cNvPr>
          <p:cNvSpPr txBox="1"/>
          <p:nvPr/>
        </p:nvSpPr>
        <p:spPr>
          <a:xfrm>
            <a:off x="3114674" y="3953863"/>
            <a:ext cx="2390775" cy="1169551"/>
          </a:xfrm>
          <a:prstGeom prst="rect">
            <a:avLst/>
          </a:prstGeom>
          <a:noFill/>
        </p:spPr>
        <p:txBody>
          <a:bodyPr wrap="square">
            <a:spAutoFit/>
          </a:bodyPr>
          <a:lstStyle/>
          <a:p>
            <a:pPr algn="ctr"/>
            <a:r>
              <a:rPr lang="en-GB" sz="1400" i="1" dirty="0"/>
              <a:t>In addition to punishing the Hellespont, Xerxes gave orders that the men responsible for building the bridge should have their heads cut off. 7.35</a:t>
            </a:r>
            <a:endParaRPr lang="en-GB" sz="1400" dirty="0"/>
          </a:p>
        </p:txBody>
      </p:sp>
      <p:sp>
        <p:nvSpPr>
          <p:cNvPr id="9" name="TextBox 8">
            <a:extLst>
              <a:ext uri="{FF2B5EF4-FFF2-40B4-BE49-F238E27FC236}">
                <a16:creationId xmlns:a16="http://schemas.microsoft.com/office/drawing/2014/main" id="{184911F2-6006-40B1-8E97-F6555BBF3048}"/>
              </a:ext>
            </a:extLst>
          </p:cNvPr>
          <p:cNvSpPr txBox="1"/>
          <p:nvPr/>
        </p:nvSpPr>
        <p:spPr>
          <a:xfrm>
            <a:off x="3112408" y="5902247"/>
            <a:ext cx="5743569" cy="951358"/>
          </a:xfrm>
          <a:prstGeom prst="rect">
            <a:avLst/>
          </a:prstGeom>
          <a:solidFill>
            <a:schemeClr val="accent1">
              <a:lumMod val="50000"/>
            </a:schemeClr>
          </a:solidFill>
        </p:spPr>
        <p:txBody>
          <a:bodyPr wrap="square" rtlCol="0">
            <a:spAutoFit/>
          </a:bodyPr>
          <a:lstStyle/>
          <a:p>
            <a:r>
              <a:rPr lang="en-GB" sz="1400" i="1" dirty="0">
                <a:solidFill>
                  <a:schemeClr val="bg1"/>
                </a:solidFill>
              </a:rPr>
              <a:t>No sooner had the troops begun to move than the sun vanished from his place in the sky and it grew dark as night. Xerxes, deeply troubled, asked the Magi to interpret, and was given to understand that God meant to foretell to the Greeks the eclipse of their cities.  </a:t>
            </a:r>
            <a:r>
              <a:rPr lang="en-GB" sz="1400" dirty="0">
                <a:solidFill>
                  <a:schemeClr val="bg1"/>
                </a:solidFill>
              </a:rPr>
              <a:t>7.37</a:t>
            </a:r>
          </a:p>
        </p:txBody>
      </p:sp>
      <p:sp>
        <p:nvSpPr>
          <p:cNvPr id="10" name="TextBox 9">
            <a:extLst>
              <a:ext uri="{FF2B5EF4-FFF2-40B4-BE49-F238E27FC236}">
                <a16:creationId xmlns:a16="http://schemas.microsoft.com/office/drawing/2014/main" id="{AF61A3C9-28C1-4754-B00C-C1303EBC23AE}"/>
              </a:ext>
            </a:extLst>
          </p:cNvPr>
          <p:cNvSpPr txBox="1"/>
          <p:nvPr/>
        </p:nvSpPr>
        <p:spPr>
          <a:xfrm>
            <a:off x="5453064" y="3891876"/>
            <a:ext cx="6738936" cy="523220"/>
          </a:xfrm>
          <a:prstGeom prst="rect">
            <a:avLst/>
          </a:prstGeom>
          <a:solidFill>
            <a:schemeClr val="accent5">
              <a:lumMod val="20000"/>
              <a:lumOff val="80000"/>
            </a:schemeClr>
          </a:solidFill>
        </p:spPr>
        <p:txBody>
          <a:bodyPr wrap="square">
            <a:spAutoFit/>
          </a:bodyPr>
          <a:lstStyle/>
          <a:p>
            <a:pPr algn="ctr"/>
            <a:r>
              <a:rPr lang="en-GB" sz="1400" dirty="0"/>
              <a:t>The second bridge was supported by ships lashed together – 360 on the north side, 314 to the south, packed with earth and protected by a paling to stop the horses being afraid.</a:t>
            </a:r>
          </a:p>
        </p:txBody>
      </p:sp>
      <p:pic>
        <p:nvPicPr>
          <p:cNvPr id="1028" name="Picture 4" descr="Total Eclipse GIFs - Get the best GIF on GIPHY">
            <a:extLst>
              <a:ext uri="{FF2B5EF4-FFF2-40B4-BE49-F238E27FC236}">
                <a16:creationId xmlns:a16="http://schemas.microsoft.com/office/drawing/2014/main" id="{14747AF3-4302-4D14-9C4A-6D77CDEB2ED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40500" y="4668124"/>
            <a:ext cx="2174174" cy="217417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FC4E807-C6D8-4937-BC2A-897CD4331EE7}"/>
              </a:ext>
            </a:extLst>
          </p:cNvPr>
          <p:cNvSpPr txBox="1"/>
          <p:nvPr/>
        </p:nvSpPr>
        <p:spPr>
          <a:xfrm>
            <a:off x="5419699" y="4943275"/>
            <a:ext cx="4221606" cy="954107"/>
          </a:xfrm>
          <a:prstGeom prst="rect">
            <a:avLst/>
          </a:prstGeom>
          <a:solidFill>
            <a:schemeClr val="bg1"/>
          </a:solidFill>
        </p:spPr>
        <p:txBody>
          <a:bodyPr wrap="square" rtlCol="0">
            <a:spAutoFit/>
          </a:bodyPr>
          <a:lstStyle/>
          <a:p>
            <a:r>
              <a:rPr lang="en-GB" sz="1400" i="1" dirty="0"/>
              <a:t>In view of the previous disaster to the fleet off Mt Athos, preparations had been going on in that area for the past three years. Men of the various nations were put to work cutting a canal under the lash.</a:t>
            </a:r>
          </a:p>
        </p:txBody>
      </p:sp>
      <p:cxnSp>
        <p:nvCxnSpPr>
          <p:cNvPr id="18" name="Straight Connector 17">
            <a:extLst>
              <a:ext uri="{FF2B5EF4-FFF2-40B4-BE49-F238E27FC236}">
                <a16:creationId xmlns:a16="http://schemas.microsoft.com/office/drawing/2014/main" id="{46543D95-3448-4C42-9469-793F9EA46DF2}"/>
              </a:ext>
            </a:extLst>
          </p:cNvPr>
          <p:cNvCxnSpPr>
            <a:cxnSpLocks/>
          </p:cNvCxnSpPr>
          <p:nvPr/>
        </p:nvCxnSpPr>
        <p:spPr>
          <a:xfrm>
            <a:off x="1148080" y="1554480"/>
            <a:ext cx="1422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hought Bubble: Cloud 23">
            <a:extLst>
              <a:ext uri="{FF2B5EF4-FFF2-40B4-BE49-F238E27FC236}">
                <a16:creationId xmlns:a16="http://schemas.microsoft.com/office/drawing/2014/main" id="{17F5AE83-729C-48BA-B1DE-B84EEAB8E9F0}"/>
              </a:ext>
            </a:extLst>
          </p:cNvPr>
          <p:cNvSpPr/>
          <p:nvPr/>
        </p:nvSpPr>
        <p:spPr>
          <a:xfrm>
            <a:off x="8882140" y="5548628"/>
            <a:ext cx="3336022" cy="1274264"/>
          </a:xfrm>
          <a:prstGeom prst="cloudCallout">
            <a:avLst>
              <a:gd name="adj1" fmla="val 46469"/>
              <a:gd name="adj2" fmla="val 396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400" i="1" dirty="0"/>
              <a:t>Thinking it over, I cannot but conclude that it was mere ostentation that made Xerxes have the canal dug – he wanted to show his </a:t>
            </a:r>
            <a:r>
              <a:rPr lang="en-GB" sz="1400" i="1" dirty="0">
                <a:solidFill>
                  <a:schemeClr val="tx1"/>
                </a:solidFill>
              </a:rPr>
              <a:t>power.</a:t>
            </a:r>
          </a:p>
        </p:txBody>
      </p:sp>
    </p:spTree>
    <p:extLst>
      <p:ext uri="{BB962C8B-B14F-4D97-AF65-F5344CB8AC3E}">
        <p14:creationId xmlns:p14="http://schemas.microsoft.com/office/powerpoint/2010/main" val="43907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16" presetClass="entr" presetSubtype="37"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outVertical)">
                                      <p:cBhvr>
                                        <p:cTn id="45" dur="500"/>
                                        <p:tgtEl>
                                          <p:spTgt spid="12"/>
                                        </p:tgtEl>
                                      </p:cBhvr>
                                    </p:animEffect>
                                  </p:childTnLst>
                                </p:cTn>
                              </p:par>
                            </p:childTnLst>
                          </p:cTn>
                        </p:par>
                        <p:par>
                          <p:cTn id="46" fill="hold">
                            <p:stCondLst>
                              <p:cond delay="1500"/>
                            </p:stCondLst>
                            <p:childTnLst>
                              <p:par>
                                <p:cTn id="47" presetID="2" presetClass="entr" presetSubtype="2"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1+#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80">
                                          <p:stCondLst>
                                            <p:cond delay="0"/>
                                          </p:stCondLst>
                                        </p:cTn>
                                        <p:tgtEl>
                                          <p:spTgt spid="4"/>
                                        </p:tgtEl>
                                      </p:cBhvr>
                                    </p:animEffect>
                                    <p:anim calcmode="lin" valueType="num">
                                      <p:cBhvr>
                                        <p:cTn id="5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1" dur="26">
                                          <p:stCondLst>
                                            <p:cond delay="650"/>
                                          </p:stCondLst>
                                        </p:cTn>
                                        <p:tgtEl>
                                          <p:spTgt spid="4"/>
                                        </p:tgtEl>
                                      </p:cBhvr>
                                      <p:to x="100000" y="60000"/>
                                    </p:animScale>
                                    <p:animScale>
                                      <p:cBhvr>
                                        <p:cTn id="62" dur="166" decel="50000">
                                          <p:stCondLst>
                                            <p:cond delay="676"/>
                                          </p:stCondLst>
                                        </p:cTn>
                                        <p:tgtEl>
                                          <p:spTgt spid="4"/>
                                        </p:tgtEl>
                                      </p:cBhvr>
                                      <p:to x="100000" y="100000"/>
                                    </p:animScale>
                                    <p:animScale>
                                      <p:cBhvr>
                                        <p:cTn id="63" dur="26">
                                          <p:stCondLst>
                                            <p:cond delay="1312"/>
                                          </p:stCondLst>
                                        </p:cTn>
                                        <p:tgtEl>
                                          <p:spTgt spid="4"/>
                                        </p:tgtEl>
                                      </p:cBhvr>
                                      <p:to x="100000" y="80000"/>
                                    </p:animScale>
                                    <p:animScale>
                                      <p:cBhvr>
                                        <p:cTn id="64" dur="166" decel="50000">
                                          <p:stCondLst>
                                            <p:cond delay="1338"/>
                                          </p:stCondLst>
                                        </p:cTn>
                                        <p:tgtEl>
                                          <p:spTgt spid="4"/>
                                        </p:tgtEl>
                                      </p:cBhvr>
                                      <p:to x="100000" y="100000"/>
                                    </p:animScale>
                                    <p:animScale>
                                      <p:cBhvr>
                                        <p:cTn id="65" dur="26">
                                          <p:stCondLst>
                                            <p:cond delay="1642"/>
                                          </p:stCondLst>
                                        </p:cTn>
                                        <p:tgtEl>
                                          <p:spTgt spid="4"/>
                                        </p:tgtEl>
                                      </p:cBhvr>
                                      <p:to x="100000" y="90000"/>
                                    </p:animScale>
                                    <p:animScale>
                                      <p:cBhvr>
                                        <p:cTn id="66" dur="166" decel="50000">
                                          <p:stCondLst>
                                            <p:cond delay="1668"/>
                                          </p:stCondLst>
                                        </p:cTn>
                                        <p:tgtEl>
                                          <p:spTgt spid="4"/>
                                        </p:tgtEl>
                                      </p:cBhvr>
                                      <p:to x="100000" y="100000"/>
                                    </p:animScale>
                                    <p:animScale>
                                      <p:cBhvr>
                                        <p:cTn id="67" dur="26">
                                          <p:stCondLst>
                                            <p:cond delay="1808"/>
                                          </p:stCondLst>
                                        </p:cTn>
                                        <p:tgtEl>
                                          <p:spTgt spid="4"/>
                                        </p:tgtEl>
                                      </p:cBhvr>
                                      <p:to x="100000" y="95000"/>
                                    </p:animScale>
                                    <p:animScale>
                                      <p:cBhvr>
                                        <p:cTn id="68" dur="166" decel="50000">
                                          <p:stCondLst>
                                            <p:cond delay="1834"/>
                                          </p:stCondLst>
                                        </p:cTn>
                                        <p:tgtEl>
                                          <p:spTgt spid="4"/>
                                        </p:tgtEl>
                                      </p:cBhvr>
                                      <p:to x="100000" y="100000"/>
                                    </p:animScale>
                                  </p:childTnLst>
                                </p:cTn>
                              </p:par>
                              <p:par>
                                <p:cTn id="69" presetID="10" presetClass="entr" presetSubtype="0" fill="hold" nodeType="withEffect">
                                  <p:stCondLst>
                                    <p:cond delay="0"/>
                                  </p:stCondLst>
                                  <p:childTnLst>
                                    <p:set>
                                      <p:cBhvr>
                                        <p:cTn id="70" dur="1" fill="hold">
                                          <p:stCondLst>
                                            <p:cond delay="0"/>
                                          </p:stCondLst>
                                        </p:cTn>
                                        <p:tgtEl>
                                          <p:spTgt spid="8200"/>
                                        </p:tgtEl>
                                        <p:attrNameLst>
                                          <p:attrName>style.visibility</p:attrName>
                                        </p:attrNameLst>
                                      </p:cBhvr>
                                      <p:to>
                                        <p:strVal val="visible"/>
                                      </p:to>
                                    </p:set>
                                    <p:animEffect transition="in" filter="fade">
                                      <p:cBhvr>
                                        <p:cTn id="71" dur="500"/>
                                        <p:tgtEl>
                                          <p:spTgt spid="8200"/>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1000"/>
                                        <p:tgtEl>
                                          <p:spTgt spid="13"/>
                                        </p:tgtEl>
                                      </p:cBhvr>
                                    </p:animEffect>
                                    <p:anim calcmode="lin" valueType="num">
                                      <p:cBhvr>
                                        <p:cTn id="77" dur="1000" fill="hold"/>
                                        <p:tgtEl>
                                          <p:spTgt spid="13"/>
                                        </p:tgtEl>
                                        <p:attrNameLst>
                                          <p:attrName>ppt_x</p:attrName>
                                        </p:attrNameLst>
                                      </p:cBhvr>
                                      <p:tavLst>
                                        <p:tav tm="0">
                                          <p:val>
                                            <p:strVal val="#ppt_x"/>
                                          </p:val>
                                        </p:tav>
                                        <p:tav tm="100000">
                                          <p:val>
                                            <p:strVal val="#ppt_x"/>
                                          </p:val>
                                        </p:tav>
                                      </p:tavLst>
                                    </p:anim>
                                    <p:anim calcmode="lin" valueType="num">
                                      <p:cBhvr>
                                        <p:cTn id="7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2"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ipe(right)">
                                      <p:cBhvr>
                                        <p:cTn id="83" dur="500"/>
                                        <p:tgtEl>
                                          <p:spTgt spid="24"/>
                                        </p:tgtEl>
                                      </p:cBhvr>
                                    </p:animEffect>
                                  </p:childTnLst>
                                </p:cTn>
                              </p:par>
                            </p:childTnLst>
                          </p:cTn>
                        </p:par>
                      </p:childTnLst>
                    </p:cTn>
                  </p:par>
                  <p:par>
                    <p:cTn id="84" fill="hold">
                      <p:stCondLst>
                        <p:cond delay="indefinite"/>
                      </p:stCondLst>
                      <p:childTnLst>
                        <p:par>
                          <p:cTn id="85" fill="hold">
                            <p:stCondLst>
                              <p:cond delay="0"/>
                            </p:stCondLst>
                            <p:childTnLst>
                              <p:par>
                                <p:cTn id="86" presetID="21" presetClass="entr" presetSubtype="1" fill="hold" nodeType="clickEffect">
                                  <p:stCondLst>
                                    <p:cond delay="0"/>
                                  </p:stCondLst>
                                  <p:childTnLst>
                                    <p:set>
                                      <p:cBhvr>
                                        <p:cTn id="87" dur="1" fill="hold">
                                          <p:stCondLst>
                                            <p:cond delay="0"/>
                                          </p:stCondLst>
                                        </p:cTn>
                                        <p:tgtEl>
                                          <p:spTgt spid="1028"/>
                                        </p:tgtEl>
                                        <p:attrNameLst>
                                          <p:attrName>style.visibility</p:attrName>
                                        </p:attrNameLst>
                                      </p:cBhvr>
                                      <p:to>
                                        <p:strVal val="visible"/>
                                      </p:to>
                                    </p:set>
                                    <p:animEffect transition="in" filter="wheel(1)">
                                      <p:cBhvr>
                                        <p:cTn id="88" dur="2000"/>
                                        <p:tgtEl>
                                          <p:spTgt spid="1028"/>
                                        </p:tgtEl>
                                      </p:cBhvr>
                                    </p:animEffect>
                                  </p:childTnLst>
                                </p:cTn>
                              </p:par>
                            </p:childTnLst>
                          </p:cTn>
                        </p:par>
                        <p:par>
                          <p:cTn id="89" fill="hold">
                            <p:stCondLst>
                              <p:cond delay="2000"/>
                            </p:stCondLst>
                            <p:childTnLst>
                              <p:par>
                                <p:cTn id="90" presetID="2" presetClass="entr" presetSubtype="8" fill="hold" grpId="0" nodeType="afterEffect">
                                  <p:stCondLst>
                                    <p:cond delay="0"/>
                                  </p:stCondLst>
                                  <p:childTnLst>
                                    <p:set>
                                      <p:cBhvr>
                                        <p:cTn id="91" dur="1" fill="hold">
                                          <p:stCondLst>
                                            <p:cond delay="0"/>
                                          </p:stCondLst>
                                        </p:cTn>
                                        <p:tgtEl>
                                          <p:spTgt spid="9"/>
                                        </p:tgtEl>
                                        <p:attrNameLst>
                                          <p:attrName>style.visibility</p:attrName>
                                        </p:attrNameLst>
                                      </p:cBhvr>
                                      <p:to>
                                        <p:strVal val="visible"/>
                                      </p:to>
                                    </p:set>
                                    <p:anim calcmode="lin" valueType="num">
                                      <p:cBhvr additive="base">
                                        <p:cTn id="92" dur="500" fill="hold"/>
                                        <p:tgtEl>
                                          <p:spTgt spid="9"/>
                                        </p:tgtEl>
                                        <p:attrNameLst>
                                          <p:attrName>ppt_x</p:attrName>
                                        </p:attrNameLst>
                                      </p:cBhvr>
                                      <p:tavLst>
                                        <p:tav tm="0">
                                          <p:val>
                                            <p:strVal val="0-#ppt_w/2"/>
                                          </p:val>
                                        </p:tav>
                                        <p:tav tm="100000">
                                          <p:val>
                                            <p:strVal val="#ppt_x"/>
                                          </p:val>
                                        </p:tav>
                                      </p:tavLst>
                                    </p:anim>
                                    <p:anim calcmode="lin" valueType="num">
                                      <p:cBhvr additive="base">
                                        <p:cTn id="9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4" grpId="0" animBg="1"/>
      <p:bldP spid="7" grpId="0" animBg="1"/>
      <p:bldP spid="15" grpId="0"/>
      <p:bldP spid="9" grpId="0" animBg="1"/>
      <p:bldP spid="10" grpId="0" animBg="1"/>
      <p:bldP spid="1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680A64-636F-44CB-85C9-B5F6E4607E14}"/>
              </a:ext>
            </a:extLst>
          </p:cNvPr>
          <p:cNvSpPr txBox="1"/>
          <p:nvPr/>
        </p:nvSpPr>
        <p:spPr>
          <a:xfrm>
            <a:off x="3034249" y="78028"/>
            <a:ext cx="6320590" cy="707886"/>
          </a:xfrm>
          <a:prstGeom prst="rect">
            <a:avLst/>
          </a:prstGeom>
          <a:noFill/>
        </p:spPr>
        <p:txBody>
          <a:bodyPr wrap="square" rtlCol="0">
            <a:spAutoFit/>
          </a:bodyPr>
          <a:lstStyle/>
          <a:p>
            <a:r>
              <a:rPr lang="en-GB" sz="4000" dirty="0"/>
              <a:t>Xerxes’ Expedition: Numbers</a:t>
            </a:r>
          </a:p>
        </p:txBody>
      </p:sp>
      <p:sp>
        <p:nvSpPr>
          <p:cNvPr id="3" name="TextBox 2">
            <a:extLst>
              <a:ext uri="{FF2B5EF4-FFF2-40B4-BE49-F238E27FC236}">
                <a16:creationId xmlns:a16="http://schemas.microsoft.com/office/drawing/2014/main" id="{1B14633D-F4ED-4A25-A1AE-7BE99E7F7D02}"/>
              </a:ext>
            </a:extLst>
          </p:cNvPr>
          <p:cNvSpPr txBox="1"/>
          <p:nvPr/>
        </p:nvSpPr>
        <p:spPr>
          <a:xfrm>
            <a:off x="737938" y="785914"/>
            <a:ext cx="9127957" cy="2185214"/>
          </a:xfrm>
          <a:prstGeom prst="rect">
            <a:avLst/>
          </a:prstGeom>
          <a:solidFill>
            <a:schemeClr val="bg1"/>
          </a:solidFill>
        </p:spPr>
        <p:txBody>
          <a:bodyPr wrap="square" rtlCol="0">
            <a:spAutoFit/>
          </a:bodyPr>
          <a:lstStyle/>
          <a:p>
            <a:r>
              <a:rPr lang="en-GB" i="1" dirty="0"/>
              <a:t>As nobody has left a record, I cannot state the precise number of men provided by each separate nation, but the grand total, excluding the naval contingent, turned out to be </a:t>
            </a:r>
          </a:p>
          <a:p>
            <a:pPr algn="ctr"/>
            <a:r>
              <a:rPr lang="en-GB" sz="2800" b="1" i="1" dirty="0"/>
              <a:t>1,700,000</a:t>
            </a:r>
            <a:r>
              <a:rPr lang="en-GB" i="1" dirty="0"/>
              <a:t>. </a:t>
            </a:r>
          </a:p>
          <a:p>
            <a:r>
              <a:rPr lang="en-GB" i="1" dirty="0"/>
              <a:t>The counting was done by first packing 10,000 men as close together as they could stand and drawing a circle round them on the ground; then they were dismissed, and a fence, about navel-high, was constructed round the circle; finally other troops were marched into the area thus enclosed and dismissed in their turn, until the whole army had been counted. 		</a:t>
            </a:r>
            <a:r>
              <a:rPr lang="en-GB" dirty="0"/>
              <a:t>7.60</a:t>
            </a:r>
          </a:p>
        </p:txBody>
      </p:sp>
      <p:sp>
        <p:nvSpPr>
          <p:cNvPr id="4" name="TextBox 3">
            <a:extLst>
              <a:ext uri="{FF2B5EF4-FFF2-40B4-BE49-F238E27FC236}">
                <a16:creationId xmlns:a16="http://schemas.microsoft.com/office/drawing/2014/main" id="{47FBC35D-FB91-41E3-A314-7E2849550FBA}"/>
              </a:ext>
            </a:extLst>
          </p:cNvPr>
          <p:cNvSpPr txBox="1"/>
          <p:nvPr/>
        </p:nvSpPr>
        <p:spPr>
          <a:xfrm>
            <a:off x="786064" y="3155794"/>
            <a:ext cx="10700084" cy="369332"/>
          </a:xfrm>
          <a:prstGeom prst="rect">
            <a:avLst/>
          </a:prstGeom>
          <a:solidFill>
            <a:schemeClr val="accent5">
              <a:lumMod val="20000"/>
              <a:lumOff val="80000"/>
            </a:schemeClr>
          </a:solidFill>
        </p:spPr>
        <p:txBody>
          <a:bodyPr wrap="square" rtlCol="0">
            <a:spAutoFit/>
          </a:bodyPr>
          <a:lstStyle/>
          <a:p>
            <a:pPr algn="ctr"/>
            <a:r>
              <a:rPr lang="en-GB" dirty="0"/>
              <a:t>In chapters 7.61-100, Herodotus gives a detailed breakdown of the different nations and their equipment.</a:t>
            </a:r>
          </a:p>
        </p:txBody>
      </p:sp>
      <p:sp>
        <p:nvSpPr>
          <p:cNvPr id="5" name="TextBox 4">
            <a:extLst>
              <a:ext uri="{FF2B5EF4-FFF2-40B4-BE49-F238E27FC236}">
                <a16:creationId xmlns:a16="http://schemas.microsoft.com/office/drawing/2014/main" id="{E3B5C0CD-40DF-42F9-9435-9BA585565798}"/>
              </a:ext>
            </a:extLst>
          </p:cNvPr>
          <p:cNvSpPr txBox="1"/>
          <p:nvPr/>
        </p:nvSpPr>
        <p:spPr>
          <a:xfrm>
            <a:off x="9865895" y="1150084"/>
            <a:ext cx="2358190" cy="1631216"/>
          </a:xfrm>
          <a:prstGeom prst="rect">
            <a:avLst/>
          </a:prstGeom>
          <a:solidFill>
            <a:schemeClr val="bg1"/>
          </a:solidFill>
          <a:ln>
            <a:solidFill>
              <a:schemeClr val="accent1">
                <a:shade val="50000"/>
              </a:schemeClr>
            </a:solidFill>
          </a:ln>
        </p:spPr>
        <p:txBody>
          <a:bodyPr wrap="square" rtlCol="0">
            <a:spAutoFit/>
          </a:bodyPr>
          <a:lstStyle/>
          <a:p>
            <a:pPr algn="ctr"/>
            <a:r>
              <a:rPr lang="en-GB" b="1" dirty="0"/>
              <a:t>The Fleet: </a:t>
            </a:r>
          </a:p>
          <a:p>
            <a:pPr algn="ctr"/>
            <a:r>
              <a:rPr lang="en-GB" dirty="0"/>
              <a:t>c. 1,207 triremes </a:t>
            </a:r>
          </a:p>
          <a:p>
            <a:pPr algn="ctr"/>
            <a:r>
              <a:rPr lang="en-GB" sz="2800" b="1" dirty="0"/>
              <a:t>3,000 </a:t>
            </a:r>
          </a:p>
          <a:p>
            <a:r>
              <a:rPr lang="en-GB" dirty="0"/>
              <a:t>including smaller ships</a:t>
            </a:r>
          </a:p>
          <a:p>
            <a:pPr algn="ctr"/>
            <a:r>
              <a:rPr lang="en-GB" dirty="0"/>
              <a:t>7.89 + 7.97</a:t>
            </a:r>
          </a:p>
        </p:txBody>
      </p:sp>
      <p:sp>
        <p:nvSpPr>
          <p:cNvPr id="6" name="TextBox 5">
            <a:extLst>
              <a:ext uri="{FF2B5EF4-FFF2-40B4-BE49-F238E27FC236}">
                <a16:creationId xmlns:a16="http://schemas.microsoft.com/office/drawing/2014/main" id="{A1D07BA9-8078-4E47-BC30-741DDE706024}"/>
              </a:ext>
            </a:extLst>
          </p:cNvPr>
          <p:cNvSpPr txBox="1"/>
          <p:nvPr/>
        </p:nvSpPr>
        <p:spPr>
          <a:xfrm>
            <a:off x="2459155" y="3590553"/>
            <a:ext cx="6320590" cy="646331"/>
          </a:xfrm>
          <a:prstGeom prst="rect">
            <a:avLst/>
          </a:prstGeom>
          <a:solidFill>
            <a:schemeClr val="bg1"/>
          </a:solidFill>
        </p:spPr>
        <p:txBody>
          <a:bodyPr wrap="square" rtlCol="0">
            <a:spAutoFit/>
          </a:bodyPr>
          <a:lstStyle/>
          <a:p>
            <a:pPr algn="ctr"/>
            <a:r>
              <a:rPr lang="en-GB" i="1" dirty="0"/>
              <a:t>‘My final estimate is that Xerxes, the son of Darius, reached </a:t>
            </a:r>
            <a:r>
              <a:rPr lang="en-GB" b="1" i="1" dirty="0"/>
              <a:t>Thermopylae</a:t>
            </a:r>
            <a:r>
              <a:rPr lang="en-GB" i="1" dirty="0"/>
              <a:t> at the head of an army consisting in all of </a:t>
            </a:r>
          </a:p>
        </p:txBody>
      </p:sp>
      <p:sp>
        <p:nvSpPr>
          <p:cNvPr id="7" name="TextBox 6">
            <a:extLst>
              <a:ext uri="{FF2B5EF4-FFF2-40B4-BE49-F238E27FC236}">
                <a16:creationId xmlns:a16="http://schemas.microsoft.com/office/drawing/2014/main" id="{848E9604-56D7-4431-9207-73CA93FC6DD6}"/>
              </a:ext>
            </a:extLst>
          </p:cNvPr>
          <p:cNvSpPr txBox="1"/>
          <p:nvPr/>
        </p:nvSpPr>
        <p:spPr>
          <a:xfrm>
            <a:off x="2937106" y="4188863"/>
            <a:ext cx="6048178" cy="1446550"/>
          </a:xfrm>
          <a:prstGeom prst="rect">
            <a:avLst/>
          </a:prstGeom>
          <a:solidFill>
            <a:schemeClr val="bg1"/>
          </a:solidFill>
        </p:spPr>
        <p:txBody>
          <a:bodyPr wrap="square" rtlCol="0">
            <a:spAutoFit/>
          </a:bodyPr>
          <a:lstStyle/>
          <a:p>
            <a:r>
              <a:rPr lang="en-GB" sz="8800" dirty="0"/>
              <a:t>5,283,220</a:t>
            </a:r>
            <a:r>
              <a:rPr lang="en-GB" sz="4400" dirty="0"/>
              <a:t>men </a:t>
            </a:r>
            <a:endParaRPr lang="en-GB" sz="4800" dirty="0"/>
          </a:p>
        </p:txBody>
      </p:sp>
      <p:sp>
        <p:nvSpPr>
          <p:cNvPr id="9" name="TextBox 8">
            <a:extLst>
              <a:ext uri="{FF2B5EF4-FFF2-40B4-BE49-F238E27FC236}">
                <a16:creationId xmlns:a16="http://schemas.microsoft.com/office/drawing/2014/main" id="{23CD09C3-A03D-4D45-A8C5-8FF264373440}"/>
              </a:ext>
            </a:extLst>
          </p:cNvPr>
          <p:cNvSpPr txBox="1"/>
          <p:nvPr/>
        </p:nvSpPr>
        <p:spPr>
          <a:xfrm>
            <a:off x="7886099" y="4621615"/>
            <a:ext cx="814136" cy="369332"/>
          </a:xfrm>
          <a:prstGeom prst="rect">
            <a:avLst/>
          </a:prstGeom>
          <a:noFill/>
        </p:spPr>
        <p:txBody>
          <a:bodyPr wrap="square">
            <a:spAutoFit/>
          </a:bodyPr>
          <a:lstStyle/>
          <a:p>
            <a:r>
              <a:rPr lang="en-GB" dirty="0"/>
              <a:t>7.186</a:t>
            </a:r>
          </a:p>
        </p:txBody>
      </p:sp>
      <p:pic>
        <p:nvPicPr>
          <p:cNvPr id="9220" name="Picture 4">
            <a:extLst>
              <a:ext uri="{FF2B5EF4-FFF2-40B4-BE49-F238E27FC236}">
                <a16:creationId xmlns:a16="http://schemas.microsoft.com/office/drawing/2014/main" id="{56797A5B-A469-40EF-AECC-9029654B8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728411"/>
            <a:ext cx="2839453" cy="21295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0515DD-940C-4F93-A549-009A417FDF2A}"/>
              </a:ext>
            </a:extLst>
          </p:cNvPr>
          <p:cNvSpPr txBox="1"/>
          <p:nvPr/>
        </p:nvSpPr>
        <p:spPr>
          <a:xfrm>
            <a:off x="2839452" y="5496924"/>
            <a:ext cx="6145832" cy="523220"/>
          </a:xfrm>
          <a:prstGeom prst="rect">
            <a:avLst/>
          </a:prstGeom>
          <a:solidFill>
            <a:schemeClr val="accent5">
              <a:lumMod val="20000"/>
              <a:lumOff val="80000"/>
            </a:schemeClr>
          </a:solidFill>
        </p:spPr>
        <p:txBody>
          <a:bodyPr wrap="square" rtlCol="0">
            <a:spAutoFit/>
          </a:bodyPr>
          <a:lstStyle/>
          <a:p>
            <a:r>
              <a:rPr lang="en-GB" sz="1400" dirty="0"/>
              <a:t>Provision dumps were formed in advance for the troops ‘</a:t>
            </a:r>
            <a:r>
              <a:rPr lang="en-GB" sz="1400" i="1" dirty="0"/>
              <a:t>lest either men or animals should go hungry on the march to Greece</a:t>
            </a:r>
            <a:r>
              <a:rPr lang="en-GB" sz="1400" dirty="0"/>
              <a:t>’. e.g. at </a:t>
            </a:r>
            <a:r>
              <a:rPr lang="en-GB" sz="1400" dirty="0" err="1"/>
              <a:t>Doriscus</a:t>
            </a:r>
            <a:r>
              <a:rPr lang="en-GB" sz="1400" dirty="0"/>
              <a:t> and </a:t>
            </a:r>
            <a:r>
              <a:rPr lang="en-GB" sz="1400" dirty="0" err="1"/>
              <a:t>Eion</a:t>
            </a:r>
            <a:r>
              <a:rPr lang="en-GB" sz="1400" dirty="0"/>
              <a:t>. 7.25</a:t>
            </a:r>
          </a:p>
        </p:txBody>
      </p:sp>
      <p:sp>
        <p:nvSpPr>
          <p:cNvPr id="13" name="TextBox 12">
            <a:extLst>
              <a:ext uri="{FF2B5EF4-FFF2-40B4-BE49-F238E27FC236}">
                <a16:creationId xmlns:a16="http://schemas.microsoft.com/office/drawing/2014/main" id="{06CFFB42-6503-488E-B1D9-4FEE1ACC33C7}"/>
              </a:ext>
            </a:extLst>
          </p:cNvPr>
          <p:cNvSpPr txBox="1"/>
          <p:nvPr/>
        </p:nvSpPr>
        <p:spPr>
          <a:xfrm>
            <a:off x="2839452" y="6033674"/>
            <a:ext cx="6048178" cy="830997"/>
          </a:xfrm>
          <a:prstGeom prst="rect">
            <a:avLst/>
          </a:prstGeom>
          <a:noFill/>
        </p:spPr>
        <p:txBody>
          <a:bodyPr wrap="square">
            <a:spAutoFit/>
          </a:bodyPr>
          <a:lstStyle/>
          <a:p>
            <a:r>
              <a:rPr lang="en-GB" sz="1600" i="1" dirty="0"/>
              <a:t>I am not surprised that with so many people and so many beasts the rivers sometimes failed to provide enough water; what does amaze me is that the food never gave out. </a:t>
            </a:r>
            <a:r>
              <a:rPr lang="en-GB" sz="1600" dirty="0"/>
              <a:t>7.187</a:t>
            </a:r>
          </a:p>
        </p:txBody>
      </p:sp>
      <p:pic>
        <p:nvPicPr>
          <p:cNvPr id="9218" name="Picture 2">
            <a:extLst>
              <a:ext uri="{FF2B5EF4-FFF2-40B4-BE49-F238E27FC236}">
                <a16:creationId xmlns:a16="http://schemas.microsoft.com/office/drawing/2014/main" id="{B146A6B0-6800-434E-96E3-2AED5590D1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8" r="6283"/>
          <a:stretch/>
        </p:blipFill>
        <p:spPr bwMode="auto">
          <a:xfrm>
            <a:off x="8953470" y="4392436"/>
            <a:ext cx="3238530" cy="2485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22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fade">
                                      <p:cBhvr>
                                        <p:cTn id="20" dur="1000"/>
                                        <p:tgtEl>
                                          <p:spTgt spid="9218"/>
                                        </p:tgtEl>
                                      </p:cBhvr>
                                    </p:animEffect>
                                    <p:anim calcmode="lin" valueType="num">
                                      <p:cBhvr>
                                        <p:cTn id="21" dur="1000" fill="hold"/>
                                        <p:tgtEl>
                                          <p:spTgt spid="9218"/>
                                        </p:tgtEl>
                                        <p:attrNameLst>
                                          <p:attrName>ppt_x</p:attrName>
                                        </p:attrNameLst>
                                      </p:cBhvr>
                                      <p:tavLst>
                                        <p:tav tm="0">
                                          <p:val>
                                            <p:strVal val="#ppt_x"/>
                                          </p:val>
                                        </p:tav>
                                        <p:tav tm="100000">
                                          <p:val>
                                            <p:strVal val="#ppt_x"/>
                                          </p:val>
                                        </p:tav>
                                      </p:tavLst>
                                    </p:anim>
                                    <p:anim calcmode="lin" valueType="num">
                                      <p:cBhvr>
                                        <p:cTn id="22"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fltVal val="0"/>
                                          </p:val>
                                        </p:tav>
                                        <p:tav tm="100000">
                                          <p:val>
                                            <p:strVal val="#ppt_w"/>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style.rotation</p:attrName>
                                        </p:attrNameLst>
                                      </p:cBhvr>
                                      <p:tavLst>
                                        <p:tav tm="0">
                                          <p:val>
                                            <p:fltVal val="90"/>
                                          </p:val>
                                        </p:tav>
                                        <p:tav tm="100000">
                                          <p:val>
                                            <p:fltVal val="0"/>
                                          </p:val>
                                        </p:tav>
                                      </p:tavLst>
                                    </p:anim>
                                    <p:animEffect transition="in" filter="fade">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p:bldP spid="8"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A5C349-5685-44E0-9E32-7C7C0783A14E}"/>
              </a:ext>
            </a:extLst>
          </p:cNvPr>
          <p:cNvPicPr>
            <a:picLocks noChangeAspect="1"/>
          </p:cNvPicPr>
          <p:nvPr/>
        </p:nvPicPr>
        <p:blipFill>
          <a:blip r:embed="rId2"/>
          <a:stretch>
            <a:fillRect/>
          </a:stretch>
        </p:blipFill>
        <p:spPr>
          <a:xfrm>
            <a:off x="-132080" y="0"/>
            <a:ext cx="8578986" cy="6858000"/>
          </a:xfrm>
          <a:prstGeom prst="rect">
            <a:avLst/>
          </a:prstGeom>
        </p:spPr>
      </p:pic>
      <p:pic>
        <p:nvPicPr>
          <p:cNvPr id="5" name="Picture 4">
            <a:extLst>
              <a:ext uri="{FF2B5EF4-FFF2-40B4-BE49-F238E27FC236}">
                <a16:creationId xmlns:a16="http://schemas.microsoft.com/office/drawing/2014/main" id="{ABB6BE76-DF5E-4D30-861E-DD8E55882D08}"/>
              </a:ext>
            </a:extLst>
          </p:cNvPr>
          <p:cNvPicPr>
            <a:picLocks noChangeAspect="1"/>
          </p:cNvPicPr>
          <p:nvPr/>
        </p:nvPicPr>
        <p:blipFill rotWithShape="1">
          <a:blip r:embed="rId3"/>
          <a:srcRect l="6016" t="11389" r="52812" b="5556"/>
          <a:stretch/>
        </p:blipFill>
        <p:spPr>
          <a:xfrm>
            <a:off x="6609343" y="523221"/>
            <a:ext cx="5582657" cy="6334780"/>
          </a:xfrm>
          <a:prstGeom prst="rect">
            <a:avLst/>
          </a:prstGeom>
        </p:spPr>
      </p:pic>
      <p:sp>
        <p:nvSpPr>
          <p:cNvPr id="2" name="TextBox 1">
            <a:extLst>
              <a:ext uri="{FF2B5EF4-FFF2-40B4-BE49-F238E27FC236}">
                <a16:creationId xmlns:a16="http://schemas.microsoft.com/office/drawing/2014/main" id="{7A192B87-C078-41CA-8AC9-63D394BCBBD5}"/>
              </a:ext>
            </a:extLst>
          </p:cNvPr>
          <p:cNvSpPr txBox="1"/>
          <p:nvPr/>
        </p:nvSpPr>
        <p:spPr>
          <a:xfrm>
            <a:off x="8446906" y="0"/>
            <a:ext cx="3745094" cy="523220"/>
          </a:xfrm>
          <a:prstGeom prst="rect">
            <a:avLst/>
          </a:prstGeom>
          <a:noFill/>
        </p:spPr>
        <p:txBody>
          <a:bodyPr wrap="square" rtlCol="0">
            <a:spAutoFit/>
          </a:bodyPr>
          <a:lstStyle/>
          <a:p>
            <a:r>
              <a:rPr lang="en-GB" sz="2800" dirty="0"/>
              <a:t>Where to make a stand?</a:t>
            </a:r>
          </a:p>
        </p:txBody>
      </p:sp>
      <p:sp>
        <p:nvSpPr>
          <p:cNvPr id="4" name="Oval 3">
            <a:extLst>
              <a:ext uri="{FF2B5EF4-FFF2-40B4-BE49-F238E27FC236}">
                <a16:creationId xmlns:a16="http://schemas.microsoft.com/office/drawing/2014/main" id="{C5F9B71D-0EAC-4F2F-8AB7-D626D50DB65B}"/>
              </a:ext>
            </a:extLst>
          </p:cNvPr>
          <p:cNvSpPr/>
          <p:nvPr/>
        </p:nvSpPr>
        <p:spPr>
          <a:xfrm>
            <a:off x="7634222" y="617277"/>
            <a:ext cx="898357" cy="802105"/>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7C929F5-62B0-4E26-893C-FD026780DB1F}"/>
              </a:ext>
            </a:extLst>
          </p:cNvPr>
          <p:cNvSpPr/>
          <p:nvPr/>
        </p:nvSpPr>
        <p:spPr>
          <a:xfrm>
            <a:off x="7281425" y="2654261"/>
            <a:ext cx="898357" cy="802105"/>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F703F9B-0DBF-4858-B297-7D42EDB4B839}"/>
              </a:ext>
            </a:extLst>
          </p:cNvPr>
          <p:cNvSpPr/>
          <p:nvPr/>
        </p:nvSpPr>
        <p:spPr>
          <a:xfrm>
            <a:off x="8245640" y="4542548"/>
            <a:ext cx="898357" cy="802105"/>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CB8E21EF-DAB9-47DC-B556-FA4B4BC785FE}"/>
              </a:ext>
            </a:extLst>
          </p:cNvPr>
          <p:cNvSpPr txBox="1"/>
          <p:nvPr/>
        </p:nvSpPr>
        <p:spPr>
          <a:xfrm>
            <a:off x="8618252" y="1137845"/>
            <a:ext cx="2113916" cy="369332"/>
          </a:xfrm>
          <a:prstGeom prst="rect">
            <a:avLst/>
          </a:prstGeom>
          <a:solidFill>
            <a:srgbClr val="F5FDCD"/>
          </a:solidFill>
        </p:spPr>
        <p:txBody>
          <a:bodyPr wrap="square" rtlCol="0">
            <a:spAutoFit/>
          </a:bodyPr>
          <a:lstStyle/>
          <a:p>
            <a:r>
              <a:rPr lang="en-GB" b="1" dirty="0"/>
              <a:t>Option A:  Thessaly</a:t>
            </a:r>
          </a:p>
        </p:txBody>
      </p:sp>
      <p:sp>
        <p:nvSpPr>
          <p:cNvPr id="9" name="TextBox 8">
            <a:extLst>
              <a:ext uri="{FF2B5EF4-FFF2-40B4-BE49-F238E27FC236}">
                <a16:creationId xmlns:a16="http://schemas.microsoft.com/office/drawing/2014/main" id="{2537DB6E-6A91-4BFA-B834-CF63809D857C}"/>
              </a:ext>
            </a:extLst>
          </p:cNvPr>
          <p:cNvSpPr txBox="1"/>
          <p:nvPr/>
        </p:nvSpPr>
        <p:spPr>
          <a:xfrm>
            <a:off x="8016818" y="3149429"/>
            <a:ext cx="2490169" cy="646331"/>
          </a:xfrm>
          <a:prstGeom prst="rect">
            <a:avLst/>
          </a:prstGeom>
          <a:solidFill>
            <a:srgbClr val="F5FDCD"/>
          </a:solidFill>
        </p:spPr>
        <p:txBody>
          <a:bodyPr wrap="square" rtlCol="0">
            <a:spAutoFit/>
          </a:bodyPr>
          <a:lstStyle/>
          <a:p>
            <a:pPr algn="ctr"/>
            <a:r>
              <a:rPr lang="en-GB" b="1" dirty="0"/>
              <a:t>Option B: Thermopylae and Artemisium</a:t>
            </a:r>
          </a:p>
        </p:txBody>
      </p:sp>
      <p:sp>
        <p:nvSpPr>
          <p:cNvPr id="10" name="TextBox 9">
            <a:extLst>
              <a:ext uri="{FF2B5EF4-FFF2-40B4-BE49-F238E27FC236}">
                <a16:creationId xmlns:a16="http://schemas.microsoft.com/office/drawing/2014/main" id="{CEF0395A-4DF6-4E76-B788-99045F3D7ECE}"/>
              </a:ext>
            </a:extLst>
          </p:cNvPr>
          <p:cNvSpPr txBox="1"/>
          <p:nvPr/>
        </p:nvSpPr>
        <p:spPr>
          <a:xfrm>
            <a:off x="7373167" y="5218253"/>
            <a:ext cx="2490170" cy="369332"/>
          </a:xfrm>
          <a:prstGeom prst="rect">
            <a:avLst/>
          </a:prstGeom>
          <a:solidFill>
            <a:srgbClr val="F5FDCD"/>
          </a:solidFill>
        </p:spPr>
        <p:txBody>
          <a:bodyPr wrap="square" rtlCol="0">
            <a:spAutoFit/>
          </a:bodyPr>
          <a:lstStyle/>
          <a:p>
            <a:r>
              <a:rPr lang="en-GB" b="1" dirty="0"/>
              <a:t>Option C: The Isthmus</a:t>
            </a:r>
          </a:p>
        </p:txBody>
      </p:sp>
      <p:sp>
        <p:nvSpPr>
          <p:cNvPr id="11" name="Oval 10">
            <a:extLst>
              <a:ext uri="{FF2B5EF4-FFF2-40B4-BE49-F238E27FC236}">
                <a16:creationId xmlns:a16="http://schemas.microsoft.com/office/drawing/2014/main" id="{23F9ECEB-BFF8-42A0-BABC-E33B635A913B}"/>
              </a:ext>
            </a:extLst>
          </p:cNvPr>
          <p:cNvSpPr/>
          <p:nvPr/>
        </p:nvSpPr>
        <p:spPr>
          <a:xfrm>
            <a:off x="8893953" y="2387264"/>
            <a:ext cx="582993" cy="489892"/>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92249282-C27F-43A2-B6C6-D8056EF9F11E}"/>
              </a:ext>
            </a:extLst>
          </p:cNvPr>
          <p:cNvSpPr txBox="1"/>
          <p:nvPr/>
        </p:nvSpPr>
        <p:spPr>
          <a:xfrm>
            <a:off x="-132081" y="15220"/>
            <a:ext cx="6939281" cy="738664"/>
          </a:xfrm>
          <a:prstGeom prst="rect">
            <a:avLst/>
          </a:prstGeom>
          <a:solidFill>
            <a:srgbClr val="F5FDCD"/>
          </a:solidFill>
        </p:spPr>
        <p:txBody>
          <a:bodyPr wrap="square" rtlCol="0">
            <a:spAutoFit/>
          </a:bodyPr>
          <a:lstStyle/>
          <a:p>
            <a:r>
              <a:rPr lang="en-GB" sz="1400" i="1" dirty="0"/>
              <a:t>The Thessalians did not submit to Persia until they were compelled. The intrigues of the </a:t>
            </a:r>
            <a:r>
              <a:rPr lang="en-GB" sz="1400" i="1" dirty="0" err="1"/>
              <a:t>Aleuadae</a:t>
            </a:r>
            <a:r>
              <a:rPr lang="en-GB" sz="1400" i="1" dirty="0"/>
              <a:t> were not to their liking. No sooner had the news reached them of the imminent crossing of the Persian army into Europe than they sent representatives to the Isthmus. </a:t>
            </a:r>
            <a:r>
              <a:rPr lang="en-GB" sz="1400" dirty="0"/>
              <a:t>7.172</a:t>
            </a:r>
            <a:endParaRPr lang="en-GB" sz="1400" i="1" dirty="0"/>
          </a:p>
        </p:txBody>
      </p:sp>
      <p:sp>
        <p:nvSpPr>
          <p:cNvPr id="14" name="Speech Bubble: Oval 13">
            <a:extLst>
              <a:ext uri="{FF2B5EF4-FFF2-40B4-BE49-F238E27FC236}">
                <a16:creationId xmlns:a16="http://schemas.microsoft.com/office/drawing/2014/main" id="{DC9FA26B-9B72-43DB-AD6A-0E0711D3445C}"/>
              </a:ext>
            </a:extLst>
          </p:cNvPr>
          <p:cNvSpPr/>
          <p:nvPr/>
        </p:nvSpPr>
        <p:spPr>
          <a:xfrm>
            <a:off x="-132080" y="3042135"/>
            <a:ext cx="2763520" cy="2847647"/>
          </a:xfrm>
          <a:prstGeom prst="wedgeEllipseCallout">
            <a:avLst>
              <a:gd name="adj1" fmla="val 53799"/>
              <a:gd name="adj2" fmla="val -58579"/>
            </a:avLst>
          </a:prstGeom>
          <a:solidFill>
            <a:srgbClr val="E7F4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schemeClr val="tx1"/>
                </a:solidFill>
              </a:rPr>
              <a:t>Fellow countrymen, in order to save Thessaly and the rest of Greece, it is necessary to defend the passage past Mt Olympus. We are ready to assist you in the defence of this vital pass, and you, for your part, must send a strong force. </a:t>
            </a:r>
            <a:r>
              <a:rPr lang="en-GB" sz="1400" dirty="0">
                <a:solidFill>
                  <a:schemeClr val="tx1"/>
                </a:solidFill>
              </a:rPr>
              <a:t>7.172</a:t>
            </a:r>
            <a:endParaRPr lang="en-GB" sz="1400" i="1" dirty="0">
              <a:solidFill>
                <a:schemeClr val="tx1"/>
              </a:solidFill>
            </a:endParaRPr>
          </a:p>
        </p:txBody>
      </p:sp>
      <p:sp>
        <p:nvSpPr>
          <p:cNvPr id="15" name="TextBox 14">
            <a:extLst>
              <a:ext uri="{FF2B5EF4-FFF2-40B4-BE49-F238E27FC236}">
                <a16:creationId xmlns:a16="http://schemas.microsoft.com/office/drawing/2014/main" id="{8970B2E1-EBCE-4292-83FC-1C22D71F9823}"/>
              </a:ext>
            </a:extLst>
          </p:cNvPr>
          <p:cNvSpPr txBox="1"/>
          <p:nvPr/>
        </p:nvSpPr>
        <p:spPr>
          <a:xfrm>
            <a:off x="1778000" y="6070618"/>
            <a:ext cx="5029200" cy="738664"/>
          </a:xfrm>
          <a:prstGeom prst="rect">
            <a:avLst/>
          </a:prstGeom>
          <a:solidFill>
            <a:srgbClr val="F5FDCD"/>
          </a:solidFill>
        </p:spPr>
        <p:txBody>
          <a:bodyPr wrap="square" rtlCol="0">
            <a:spAutoFit/>
          </a:bodyPr>
          <a:lstStyle/>
          <a:p>
            <a:r>
              <a:rPr lang="en-GB" sz="1400" dirty="0"/>
              <a:t>The Greeks sent 10,000 hoplites by sea to Thessaly to defend Tempe, the pass between Mt Olympus and Mt Ossa. The Spartans were commanded by </a:t>
            </a:r>
            <a:r>
              <a:rPr lang="en-GB" sz="1400" dirty="0" err="1"/>
              <a:t>Euanetus</a:t>
            </a:r>
            <a:r>
              <a:rPr lang="en-GB" sz="1400" dirty="0"/>
              <a:t>, the Athenians by Themistocles.</a:t>
            </a:r>
          </a:p>
        </p:txBody>
      </p:sp>
      <p:sp>
        <p:nvSpPr>
          <p:cNvPr id="16" name="TextBox 15">
            <a:extLst>
              <a:ext uri="{FF2B5EF4-FFF2-40B4-BE49-F238E27FC236}">
                <a16:creationId xmlns:a16="http://schemas.microsoft.com/office/drawing/2014/main" id="{231C4482-7EA4-4267-A316-E2E23152C7CA}"/>
              </a:ext>
            </a:extLst>
          </p:cNvPr>
          <p:cNvSpPr txBox="1"/>
          <p:nvPr/>
        </p:nvSpPr>
        <p:spPr>
          <a:xfrm>
            <a:off x="4285496" y="1156157"/>
            <a:ext cx="2355199" cy="2462213"/>
          </a:xfrm>
          <a:prstGeom prst="rect">
            <a:avLst/>
          </a:prstGeom>
          <a:solidFill>
            <a:srgbClr val="F5FDCD"/>
          </a:solidFill>
        </p:spPr>
        <p:txBody>
          <a:bodyPr wrap="square" rtlCol="0">
            <a:spAutoFit/>
          </a:bodyPr>
          <a:lstStyle/>
          <a:p>
            <a:r>
              <a:rPr lang="en-GB" sz="1400" i="1" dirty="0"/>
              <a:t>The army had not been in Tempe many days when a messenger arrived from Alexander, son of </a:t>
            </a:r>
            <a:r>
              <a:rPr lang="en-GB" sz="1400" i="1" dirty="0" err="1"/>
              <a:t>Amyntas</a:t>
            </a:r>
            <a:r>
              <a:rPr lang="en-GB" sz="1400" i="1" dirty="0"/>
              <a:t>, in Macedonia, advising the Greek troops not to stay in the pass to be trampled underfoot. The advice seemed  to be sound and was clearly offered in a friendly spirit.</a:t>
            </a:r>
            <a:r>
              <a:rPr lang="en-GB" sz="1400" dirty="0"/>
              <a:t> 7.173</a:t>
            </a:r>
          </a:p>
        </p:txBody>
      </p:sp>
      <p:sp>
        <p:nvSpPr>
          <p:cNvPr id="17" name="Thought Bubble: Cloud 16">
            <a:extLst>
              <a:ext uri="{FF2B5EF4-FFF2-40B4-BE49-F238E27FC236}">
                <a16:creationId xmlns:a16="http://schemas.microsoft.com/office/drawing/2014/main" id="{C0643F33-157E-46D9-A5E3-978B6F011412}"/>
              </a:ext>
            </a:extLst>
          </p:cNvPr>
          <p:cNvSpPr/>
          <p:nvPr/>
        </p:nvSpPr>
        <p:spPr>
          <a:xfrm>
            <a:off x="2956559" y="3612454"/>
            <a:ext cx="4363167" cy="2131219"/>
          </a:xfrm>
          <a:prstGeom prst="cloudCallout">
            <a:avLst>
              <a:gd name="adj1" fmla="val 88925"/>
              <a:gd name="adj2" fmla="val -164616"/>
            </a:avLst>
          </a:prstGeom>
          <a:solidFill>
            <a:srgbClr val="E7F4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schemeClr val="tx1"/>
                </a:solidFill>
              </a:rPr>
              <a:t>I think myself what persuaded them to go was the alarm they felt upon learning that there was another way into Thessaly – near the town of </a:t>
            </a:r>
            <a:r>
              <a:rPr lang="en-GB" sz="1400" i="1" dirty="0" err="1">
                <a:solidFill>
                  <a:schemeClr val="tx1"/>
                </a:solidFill>
              </a:rPr>
              <a:t>Gonnus</a:t>
            </a:r>
            <a:r>
              <a:rPr lang="en-GB" sz="1400" i="1" dirty="0">
                <a:solidFill>
                  <a:schemeClr val="tx1"/>
                </a:solidFill>
              </a:rPr>
              <a:t> – the pass, in fact, by which Xerxes’ army actually did come.’</a:t>
            </a:r>
          </a:p>
        </p:txBody>
      </p:sp>
      <p:pic>
        <p:nvPicPr>
          <p:cNvPr id="19" name="Picture 2">
            <a:extLst>
              <a:ext uri="{FF2B5EF4-FFF2-40B4-BE49-F238E27FC236}">
                <a16:creationId xmlns:a16="http://schemas.microsoft.com/office/drawing/2014/main" id="{6317CF12-4C65-4802-94F2-9838C6BB4C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865" b="38"/>
          <a:stretch/>
        </p:blipFill>
        <p:spPr bwMode="auto">
          <a:xfrm>
            <a:off x="2773677" y="753884"/>
            <a:ext cx="1339516" cy="1403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98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 presetClass="entr" presetSubtype="4"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2" presetClass="entr" presetSubtype="4"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37"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outVertical)">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up)">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000"/>
                                        <p:tgtEl>
                                          <p:spTgt spid="15"/>
                                        </p:tgtEl>
                                      </p:cBhvr>
                                    </p:animEffect>
                                    <p:anim calcmode="lin" valueType="num">
                                      <p:cBhvr>
                                        <p:cTn id="65" dur="1000" fill="hold"/>
                                        <p:tgtEl>
                                          <p:spTgt spid="15"/>
                                        </p:tgtEl>
                                        <p:attrNameLst>
                                          <p:attrName>ppt_x</p:attrName>
                                        </p:attrNameLst>
                                      </p:cBhvr>
                                      <p:tavLst>
                                        <p:tav tm="0">
                                          <p:val>
                                            <p:strVal val="#ppt_x"/>
                                          </p:val>
                                        </p:tav>
                                        <p:tav tm="100000">
                                          <p:val>
                                            <p:strVal val="#ppt_x"/>
                                          </p:val>
                                        </p:tav>
                                      </p:tavLst>
                                    </p:anim>
                                    <p:anim calcmode="lin" valueType="num">
                                      <p:cBhvr>
                                        <p:cTn id="6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1000"/>
                                        <p:tgtEl>
                                          <p:spTgt spid="19"/>
                                        </p:tgtEl>
                                      </p:cBhvr>
                                    </p:animEffect>
                                    <p:anim calcmode="lin" valueType="num">
                                      <p:cBhvr>
                                        <p:cTn id="72" dur="1000" fill="hold"/>
                                        <p:tgtEl>
                                          <p:spTgt spid="19"/>
                                        </p:tgtEl>
                                        <p:attrNameLst>
                                          <p:attrName>ppt_x</p:attrName>
                                        </p:attrNameLst>
                                      </p:cBhvr>
                                      <p:tavLst>
                                        <p:tav tm="0">
                                          <p:val>
                                            <p:strVal val="#ppt_x"/>
                                          </p:val>
                                        </p:tav>
                                        <p:tav tm="100000">
                                          <p:val>
                                            <p:strVal val="#ppt_x"/>
                                          </p:val>
                                        </p:tav>
                                      </p:tavLst>
                                    </p:anim>
                                    <p:anim calcmode="lin" valueType="num">
                                      <p:cBhvr>
                                        <p:cTn id="7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1000"/>
                                        <p:tgtEl>
                                          <p:spTgt spid="16"/>
                                        </p:tgtEl>
                                      </p:cBhvr>
                                    </p:animEffect>
                                    <p:anim calcmode="lin" valueType="num">
                                      <p:cBhvr>
                                        <p:cTn id="79" dur="1000" fill="hold"/>
                                        <p:tgtEl>
                                          <p:spTgt spid="16"/>
                                        </p:tgtEl>
                                        <p:attrNameLst>
                                          <p:attrName>ppt_x</p:attrName>
                                        </p:attrNameLst>
                                      </p:cBhvr>
                                      <p:tavLst>
                                        <p:tav tm="0">
                                          <p:val>
                                            <p:strVal val="#ppt_x"/>
                                          </p:val>
                                        </p:tav>
                                        <p:tav tm="100000">
                                          <p:val>
                                            <p:strVal val="#ppt_x"/>
                                          </p:val>
                                        </p:tav>
                                      </p:tavLst>
                                    </p:anim>
                                    <p:anim calcmode="lin" valueType="num">
                                      <p:cBhvr>
                                        <p:cTn id="8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wipe(up)">
                                      <p:cBhvr>
                                        <p:cTn id="8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3267D1-0660-4AD6-A974-3C3431228B0F}"/>
              </a:ext>
            </a:extLst>
          </p:cNvPr>
          <p:cNvPicPr>
            <a:picLocks noChangeAspect="1"/>
          </p:cNvPicPr>
          <p:nvPr/>
        </p:nvPicPr>
        <p:blipFill rotWithShape="1">
          <a:blip r:embed="rId2"/>
          <a:srcRect l="6016" t="11389" r="52812" b="5556"/>
          <a:stretch/>
        </p:blipFill>
        <p:spPr>
          <a:xfrm>
            <a:off x="0" y="0"/>
            <a:ext cx="6043756" cy="6858000"/>
          </a:xfrm>
          <a:prstGeom prst="rect">
            <a:avLst/>
          </a:prstGeom>
        </p:spPr>
      </p:pic>
      <p:pic>
        <p:nvPicPr>
          <p:cNvPr id="3074" name="Picture 2" descr="Boreas. God of the Cold North Wind. The bringer of Winter. | Mythology,  Greek mythology, Greek gods">
            <a:extLst>
              <a:ext uri="{FF2B5EF4-FFF2-40B4-BE49-F238E27FC236}">
                <a16:creationId xmlns:a16="http://schemas.microsoft.com/office/drawing/2014/main" id="{2B6B163C-3694-42C6-AC68-71FF54CF0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617" y="523220"/>
            <a:ext cx="3310446" cy="44837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A06E68-55CD-4904-8B77-CFC741644A08}"/>
              </a:ext>
            </a:extLst>
          </p:cNvPr>
          <p:cNvSpPr txBox="1"/>
          <p:nvPr/>
        </p:nvSpPr>
        <p:spPr>
          <a:xfrm>
            <a:off x="5467350" y="523220"/>
            <a:ext cx="3421082" cy="1384995"/>
          </a:xfrm>
          <a:prstGeom prst="rect">
            <a:avLst/>
          </a:prstGeom>
          <a:solidFill>
            <a:schemeClr val="bg1"/>
          </a:solidFill>
        </p:spPr>
        <p:txBody>
          <a:bodyPr wrap="square" rtlCol="0">
            <a:spAutoFit/>
          </a:bodyPr>
          <a:lstStyle/>
          <a:p>
            <a:r>
              <a:rPr lang="en-GB" sz="1400" i="1" dirty="0"/>
              <a:t>The Persian fleet, as I have mentioned, made the Magnesian coast and on its arrival the leading ships made fast to the land, while the remainder, as there was not much room on the short stretch of beach, came to anchor and lay off-shore in lines, eight deep. </a:t>
            </a:r>
          </a:p>
        </p:txBody>
      </p:sp>
      <p:sp>
        <p:nvSpPr>
          <p:cNvPr id="3" name="TextBox 2">
            <a:extLst>
              <a:ext uri="{FF2B5EF4-FFF2-40B4-BE49-F238E27FC236}">
                <a16:creationId xmlns:a16="http://schemas.microsoft.com/office/drawing/2014/main" id="{E3F71052-5F13-4E54-91C3-74A6B323468A}"/>
              </a:ext>
            </a:extLst>
          </p:cNvPr>
          <p:cNvSpPr txBox="1"/>
          <p:nvPr/>
        </p:nvSpPr>
        <p:spPr>
          <a:xfrm>
            <a:off x="5467351" y="0"/>
            <a:ext cx="5195744" cy="523220"/>
          </a:xfrm>
          <a:prstGeom prst="rect">
            <a:avLst/>
          </a:prstGeom>
          <a:solidFill>
            <a:schemeClr val="bg1"/>
          </a:solidFill>
        </p:spPr>
        <p:txBody>
          <a:bodyPr wrap="square" rtlCol="0">
            <a:spAutoFit/>
          </a:bodyPr>
          <a:lstStyle/>
          <a:p>
            <a:r>
              <a:rPr lang="en-GB" sz="2800" dirty="0"/>
              <a:t>400 Persian ships lost </a:t>
            </a:r>
            <a:r>
              <a:rPr lang="en-GB" dirty="0"/>
              <a:t>7.188-189</a:t>
            </a:r>
            <a:endParaRPr lang="en-GB" sz="2800" dirty="0"/>
          </a:p>
        </p:txBody>
      </p:sp>
      <p:sp>
        <p:nvSpPr>
          <p:cNvPr id="10" name="TextBox 9">
            <a:extLst>
              <a:ext uri="{FF2B5EF4-FFF2-40B4-BE49-F238E27FC236}">
                <a16:creationId xmlns:a16="http://schemas.microsoft.com/office/drawing/2014/main" id="{9B2788A7-87F5-4F26-B1F5-E1209444A2A6}"/>
              </a:ext>
            </a:extLst>
          </p:cNvPr>
          <p:cNvSpPr txBox="1"/>
          <p:nvPr/>
        </p:nvSpPr>
        <p:spPr>
          <a:xfrm>
            <a:off x="5467350" y="1908215"/>
            <a:ext cx="3421082" cy="1384995"/>
          </a:xfrm>
          <a:prstGeom prst="rect">
            <a:avLst/>
          </a:prstGeom>
          <a:solidFill>
            <a:schemeClr val="bg1"/>
          </a:solidFill>
        </p:spPr>
        <p:txBody>
          <a:bodyPr wrap="square" rtlCol="0">
            <a:spAutoFit/>
          </a:bodyPr>
          <a:lstStyle/>
          <a:p>
            <a:r>
              <a:rPr lang="en-GB" sz="1400" i="1" dirty="0"/>
              <a:t>At dawn next day the weather, which was clear and calm, suddenly changed and the fleet was caught in  a heavy blow from the East – a ‘</a:t>
            </a:r>
            <a:r>
              <a:rPr lang="en-GB" sz="1400" i="1" dirty="0" err="1"/>
              <a:t>Hellespontian</a:t>
            </a:r>
            <a:r>
              <a:rPr lang="en-GB" sz="1400" i="1" dirty="0"/>
              <a:t>’ as the people there call it – which raised a confused sea like a pot on the boil.</a:t>
            </a:r>
          </a:p>
        </p:txBody>
      </p:sp>
      <p:sp>
        <p:nvSpPr>
          <p:cNvPr id="11" name="TextBox 10">
            <a:extLst>
              <a:ext uri="{FF2B5EF4-FFF2-40B4-BE49-F238E27FC236}">
                <a16:creationId xmlns:a16="http://schemas.microsoft.com/office/drawing/2014/main" id="{C3D22ECB-2585-42E9-9667-5DFD3E108A05}"/>
              </a:ext>
            </a:extLst>
          </p:cNvPr>
          <p:cNvSpPr txBox="1"/>
          <p:nvPr/>
        </p:nvSpPr>
        <p:spPr>
          <a:xfrm>
            <a:off x="5475943" y="3293210"/>
            <a:ext cx="3421082" cy="2893100"/>
          </a:xfrm>
          <a:prstGeom prst="rect">
            <a:avLst/>
          </a:prstGeom>
          <a:solidFill>
            <a:schemeClr val="bg1"/>
          </a:solidFill>
        </p:spPr>
        <p:txBody>
          <a:bodyPr wrap="square" rtlCol="0">
            <a:spAutoFit/>
          </a:bodyPr>
          <a:lstStyle/>
          <a:p>
            <a:r>
              <a:rPr lang="en-GB" sz="1400" i="1" dirty="0"/>
              <a:t>There is a story that the Athenians had called upon Boreas to help them, in consequence of another oracle, by which they were advised to </a:t>
            </a:r>
          </a:p>
          <a:p>
            <a:pPr algn="ctr"/>
            <a:r>
              <a:rPr lang="en-GB" sz="1400" i="1" dirty="0"/>
              <a:t>‘ask the assistance of their son-in-law.’</a:t>
            </a:r>
          </a:p>
          <a:p>
            <a:r>
              <a:rPr lang="en-GB" sz="1400" i="1" dirty="0"/>
              <a:t>So when they observed from their station at Chalcis in Euboea that a storm was coming, they offered sacrifice to Boreas and </a:t>
            </a:r>
            <a:r>
              <a:rPr lang="en-GB" sz="1400" i="1" dirty="0" err="1"/>
              <a:t>Orythuia</a:t>
            </a:r>
            <a:r>
              <a:rPr lang="en-GB" sz="1400" i="1" dirty="0"/>
              <a:t> and begged them to come to their aid and repeat the former disaster at Athos by once again destroying the Persian fleet. On their return home they built him a shrine by the river </a:t>
            </a:r>
            <a:r>
              <a:rPr lang="en-GB" sz="1400" i="1" dirty="0" err="1"/>
              <a:t>Ilissus</a:t>
            </a:r>
            <a:r>
              <a:rPr lang="en-GB" sz="1400" i="1" dirty="0"/>
              <a:t>.</a:t>
            </a:r>
          </a:p>
        </p:txBody>
      </p:sp>
      <p:sp>
        <p:nvSpPr>
          <p:cNvPr id="13" name="TextBox 12">
            <a:extLst>
              <a:ext uri="{FF2B5EF4-FFF2-40B4-BE49-F238E27FC236}">
                <a16:creationId xmlns:a16="http://schemas.microsoft.com/office/drawing/2014/main" id="{B05C4166-7725-438F-8EA8-277E04BFBE6B}"/>
              </a:ext>
            </a:extLst>
          </p:cNvPr>
          <p:cNvSpPr txBox="1"/>
          <p:nvPr/>
        </p:nvSpPr>
        <p:spPr>
          <a:xfrm>
            <a:off x="5467350" y="6119336"/>
            <a:ext cx="3678943" cy="738664"/>
          </a:xfrm>
          <a:prstGeom prst="rect">
            <a:avLst/>
          </a:prstGeom>
          <a:solidFill>
            <a:schemeClr val="bg1"/>
          </a:solidFill>
        </p:spPr>
        <p:txBody>
          <a:bodyPr wrap="square" rtlCol="0">
            <a:spAutoFit/>
          </a:bodyPr>
          <a:lstStyle/>
          <a:p>
            <a:r>
              <a:rPr lang="en-GB" sz="1400" b="1" i="1" dirty="0"/>
              <a:t>400 ships, at the lowest estimate, are said to have been lost in this disaster</a:t>
            </a:r>
            <a:r>
              <a:rPr lang="en-GB" sz="1400" i="1" dirty="0"/>
              <a:t>, and the loss of life and treasure was beyond reckoning.</a:t>
            </a:r>
          </a:p>
        </p:txBody>
      </p:sp>
      <p:sp>
        <p:nvSpPr>
          <p:cNvPr id="15" name="TextBox 14">
            <a:extLst>
              <a:ext uri="{FF2B5EF4-FFF2-40B4-BE49-F238E27FC236}">
                <a16:creationId xmlns:a16="http://schemas.microsoft.com/office/drawing/2014/main" id="{7279F232-B4A6-476F-BAF8-12D75E710492}"/>
              </a:ext>
            </a:extLst>
          </p:cNvPr>
          <p:cNvSpPr txBox="1"/>
          <p:nvPr/>
        </p:nvSpPr>
        <p:spPr>
          <a:xfrm>
            <a:off x="0" y="1215717"/>
            <a:ext cx="1889760" cy="2677656"/>
          </a:xfrm>
          <a:prstGeom prst="rect">
            <a:avLst/>
          </a:prstGeom>
          <a:solidFill>
            <a:schemeClr val="accent4">
              <a:lumMod val="40000"/>
              <a:lumOff val="60000"/>
            </a:schemeClr>
          </a:solidFill>
        </p:spPr>
        <p:txBody>
          <a:bodyPr wrap="square" rtlCol="0">
            <a:spAutoFit/>
          </a:bodyPr>
          <a:lstStyle/>
          <a:p>
            <a:r>
              <a:rPr lang="en-GB" sz="1400" i="1" dirty="0"/>
              <a:t>However, it proved a very good thing for a certain Magnesian named </a:t>
            </a:r>
            <a:r>
              <a:rPr lang="en-GB" sz="1400" i="1" dirty="0" err="1"/>
              <a:t>Ameinocles</a:t>
            </a:r>
            <a:r>
              <a:rPr lang="en-GB" sz="1400" i="1" dirty="0"/>
              <a:t>, </a:t>
            </a:r>
          </a:p>
          <a:p>
            <a:r>
              <a:rPr lang="en-GB" sz="1400" i="1" dirty="0"/>
              <a:t>for he picked up a large number of gold and silver drinking cups, which were washed ashore, and found Persian treasure-chests containing more gold, beyond counting. </a:t>
            </a:r>
            <a:r>
              <a:rPr lang="en-GB" sz="1400" dirty="0"/>
              <a:t>7.190</a:t>
            </a:r>
          </a:p>
        </p:txBody>
      </p:sp>
      <p:pic>
        <p:nvPicPr>
          <p:cNvPr id="3078" name="Picture 6" descr="Pin by Lnz Mhmd on Everything | Ancient persian, Ancient artefacts, Ancient  art">
            <a:extLst>
              <a:ext uri="{FF2B5EF4-FFF2-40B4-BE49-F238E27FC236}">
                <a16:creationId xmlns:a16="http://schemas.microsoft.com/office/drawing/2014/main" id="{AB6AC925-9418-4E6A-BF8D-36E3961D8B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53656"/>
            <a:ext cx="1965477" cy="2265680"/>
          </a:xfrm>
          <a:prstGeom prst="rect">
            <a:avLst/>
          </a:prstGeom>
          <a:noFill/>
          <a:extLst>
            <a:ext uri="{909E8E84-426E-40DD-AFC4-6F175D3DCCD1}">
              <a14:hiddenFill xmlns:a14="http://schemas.microsoft.com/office/drawing/2010/main">
                <a:solidFill>
                  <a:srgbClr val="FFFFFF"/>
                </a:solidFill>
              </a14:hiddenFill>
            </a:ext>
          </a:extLst>
        </p:spPr>
      </p:pic>
      <p:sp>
        <p:nvSpPr>
          <p:cNvPr id="17" name="Arrow: Left 16">
            <a:extLst>
              <a:ext uri="{FF2B5EF4-FFF2-40B4-BE49-F238E27FC236}">
                <a16:creationId xmlns:a16="http://schemas.microsoft.com/office/drawing/2014/main" id="{20DA2C3D-0FA6-4C18-BCA3-88690B4EC512}"/>
              </a:ext>
            </a:extLst>
          </p:cNvPr>
          <p:cNvSpPr/>
          <p:nvPr/>
        </p:nvSpPr>
        <p:spPr>
          <a:xfrm>
            <a:off x="2862943" y="1360714"/>
            <a:ext cx="2604407" cy="195943"/>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6" name="Picture 4" descr="Theory of Phoenician discovery of the Americas - Wikipedia">
            <a:extLst>
              <a:ext uri="{FF2B5EF4-FFF2-40B4-BE49-F238E27FC236}">
                <a16:creationId xmlns:a16="http://schemas.microsoft.com/office/drawing/2014/main" id="{D74D9713-ACF4-4BE3-8992-5A92975099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8432" y="4352925"/>
            <a:ext cx="3303568" cy="25050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EF7D39D-4551-42F3-B02B-4595D539AC8A}"/>
              </a:ext>
            </a:extLst>
          </p:cNvPr>
          <p:cNvSpPr txBox="1"/>
          <p:nvPr/>
        </p:nvSpPr>
        <p:spPr>
          <a:xfrm>
            <a:off x="9795518" y="246221"/>
            <a:ext cx="2570654" cy="276999"/>
          </a:xfrm>
          <a:prstGeom prst="rect">
            <a:avLst/>
          </a:prstGeom>
          <a:solidFill>
            <a:schemeClr val="accent5">
              <a:lumMod val="20000"/>
              <a:lumOff val="80000"/>
            </a:schemeClr>
          </a:solidFill>
        </p:spPr>
        <p:txBody>
          <a:bodyPr wrap="square" rtlCol="0">
            <a:spAutoFit/>
          </a:bodyPr>
          <a:lstStyle/>
          <a:p>
            <a:pPr algn="ctr"/>
            <a:r>
              <a:rPr lang="en-GB" sz="1200" dirty="0"/>
              <a:t>Boreas, god of the icy north wind</a:t>
            </a:r>
          </a:p>
        </p:txBody>
      </p:sp>
    </p:spTree>
    <p:extLst>
      <p:ext uri="{BB962C8B-B14F-4D97-AF65-F5344CB8AC3E}">
        <p14:creationId xmlns:p14="http://schemas.microsoft.com/office/powerpoint/2010/main" val="1360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fade">
                                      <p:cBhvr>
                                        <p:cTn id="24" dur="1000"/>
                                        <p:tgtEl>
                                          <p:spTgt spid="3074"/>
                                        </p:tgtEl>
                                      </p:cBhvr>
                                    </p:animEffect>
                                    <p:anim calcmode="lin" valueType="num">
                                      <p:cBhvr>
                                        <p:cTn id="25" dur="1000" fill="hold"/>
                                        <p:tgtEl>
                                          <p:spTgt spid="3074"/>
                                        </p:tgtEl>
                                        <p:attrNameLst>
                                          <p:attrName>ppt_x</p:attrName>
                                        </p:attrNameLst>
                                      </p:cBhvr>
                                      <p:tavLst>
                                        <p:tav tm="0">
                                          <p:val>
                                            <p:strVal val="#ppt_x"/>
                                          </p:val>
                                        </p:tav>
                                        <p:tav tm="100000">
                                          <p:val>
                                            <p:strVal val="#ppt_x"/>
                                          </p:val>
                                        </p:tav>
                                      </p:tavLst>
                                    </p:anim>
                                    <p:anim calcmode="lin" valueType="num">
                                      <p:cBhvr>
                                        <p:cTn id="26" dur="1000" fill="hold"/>
                                        <p:tgtEl>
                                          <p:spTgt spid="3074"/>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7"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1+#ppt_w/2"/>
                                          </p:val>
                                        </p:tav>
                                        <p:tav tm="100000">
                                          <p:val>
                                            <p:strVal val="#ppt_x"/>
                                          </p:val>
                                        </p:tav>
                                      </p:tavLst>
                                    </p:anim>
                                    <p:anim calcmode="lin" valueType="num">
                                      <p:cBhvr additive="base">
                                        <p:cTn id="4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47" presetClass="entr" presetSubtype="0" fill="hold" nodeType="afterEffect">
                                  <p:stCondLst>
                                    <p:cond delay="0"/>
                                  </p:stCondLst>
                                  <p:childTnLst>
                                    <p:set>
                                      <p:cBhvr>
                                        <p:cTn id="59" dur="1" fill="hold">
                                          <p:stCondLst>
                                            <p:cond delay="0"/>
                                          </p:stCondLst>
                                        </p:cTn>
                                        <p:tgtEl>
                                          <p:spTgt spid="3078"/>
                                        </p:tgtEl>
                                        <p:attrNameLst>
                                          <p:attrName>style.visibility</p:attrName>
                                        </p:attrNameLst>
                                      </p:cBhvr>
                                      <p:to>
                                        <p:strVal val="visible"/>
                                      </p:to>
                                    </p:set>
                                    <p:animEffect transition="in" filter="fade">
                                      <p:cBhvr>
                                        <p:cTn id="60" dur="1000"/>
                                        <p:tgtEl>
                                          <p:spTgt spid="3078"/>
                                        </p:tgtEl>
                                      </p:cBhvr>
                                    </p:animEffect>
                                    <p:anim calcmode="lin" valueType="num">
                                      <p:cBhvr>
                                        <p:cTn id="61" dur="1000" fill="hold"/>
                                        <p:tgtEl>
                                          <p:spTgt spid="3078"/>
                                        </p:tgtEl>
                                        <p:attrNameLst>
                                          <p:attrName>ppt_x</p:attrName>
                                        </p:attrNameLst>
                                      </p:cBhvr>
                                      <p:tavLst>
                                        <p:tav tm="0">
                                          <p:val>
                                            <p:strVal val="#ppt_x"/>
                                          </p:val>
                                        </p:tav>
                                        <p:tav tm="100000">
                                          <p:val>
                                            <p:strVal val="#ppt_x"/>
                                          </p:val>
                                        </p:tav>
                                      </p:tavLst>
                                    </p:anim>
                                    <p:anim calcmode="lin" valueType="num">
                                      <p:cBhvr>
                                        <p:cTn id="62"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10" grpId="0" animBg="1"/>
      <p:bldP spid="11" grpId="0" animBg="1"/>
      <p:bldP spid="13" grpId="0" animBg="1"/>
      <p:bldP spid="15" grpId="0" animBg="1"/>
      <p:bldP spid="17"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C0E853-2D04-4F98-94E5-8F4CEB5C28D4}"/>
              </a:ext>
            </a:extLst>
          </p:cNvPr>
          <p:cNvSpPr txBox="1"/>
          <p:nvPr/>
        </p:nvSpPr>
        <p:spPr>
          <a:xfrm>
            <a:off x="2294184" y="-52870"/>
            <a:ext cx="6320590" cy="707886"/>
          </a:xfrm>
          <a:prstGeom prst="rect">
            <a:avLst/>
          </a:prstGeom>
          <a:noFill/>
        </p:spPr>
        <p:txBody>
          <a:bodyPr wrap="square" rtlCol="0">
            <a:spAutoFit/>
          </a:bodyPr>
          <a:lstStyle/>
          <a:p>
            <a:r>
              <a:rPr lang="en-GB" sz="4000" b="1" dirty="0"/>
              <a:t>Greek forces at Thermopylae</a:t>
            </a:r>
          </a:p>
        </p:txBody>
      </p:sp>
      <p:sp>
        <p:nvSpPr>
          <p:cNvPr id="4" name="TextBox 3">
            <a:extLst>
              <a:ext uri="{FF2B5EF4-FFF2-40B4-BE49-F238E27FC236}">
                <a16:creationId xmlns:a16="http://schemas.microsoft.com/office/drawing/2014/main" id="{7B9DA381-C050-429C-AA5A-DD0B3B514E87}"/>
              </a:ext>
            </a:extLst>
          </p:cNvPr>
          <p:cNvSpPr txBox="1"/>
          <p:nvPr/>
        </p:nvSpPr>
        <p:spPr>
          <a:xfrm>
            <a:off x="126341" y="1826472"/>
            <a:ext cx="2165684" cy="800219"/>
          </a:xfrm>
          <a:prstGeom prst="rect">
            <a:avLst/>
          </a:prstGeom>
          <a:solidFill>
            <a:schemeClr val="accent6">
              <a:lumMod val="20000"/>
              <a:lumOff val="80000"/>
            </a:schemeClr>
          </a:solidFill>
          <a:ln>
            <a:solidFill>
              <a:schemeClr val="accent1">
                <a:shade val="50000"/>
              </a:schemeClr>
            </a:solidFill>
          </a:ln>
        </p:spPr>
        <p:txBody>
          <a:bodyPr wrap="square" rtlCol="0">
            <a:spAutoFit/>
          </a:bodyPr>
          <a:lstStyle/>
          <a:p>
            <a:pPr algn="ctr"/>
            <a:r>
              <a:rPr lang="en-GB" sz="2800" dirty="0"/>
              <a:t>300 Spartans</a:t>
            </a:r>
          </a:p>
          <a:p>
            <a:pPr algn="ctr"/>
            <a:r>
              <a:rPr lang="en-GB" dirty="0"/>
              <a:t>all with sons</a:t>
            </a:r>
            <a:r>
              <a:rPr lang="en-GB" sz="1100" dirty="0"/>
              <a:t> </a:t>
            </a:r>
          </a:p>
        </p:txBody>
      </p:sp>
      <p:sp>
        <p:nvSpPr>
          <p:cNvPr id="5" name="TextBox 4">
            <a:extLst>
              <a:ext uri="{FF2B5EF4-FFF2-40B4-BE49-F238E27FC236}">
                <a16:creationId xmlns:a16="http://schemas.microsoft.com/office/drawing/2014/main" id="{BA7E4F53-9925-4D55-8BAC-497B39384EEB}"/>
              </a:ext>
            </a:extLst>
          </p:cNvPr>
          <p:cNvSpPr txBox="1"/>
          <p:nvPr/>
        </p:nvSpPr>
        <p:spPr>
          <a:xfrm>
            <a:off x="1990219" y="676715"/>
            <a:ext cx="6320590" cy="954107"/>
          </a:xfrm>
          <a:prstGeom prst="rect">
            <a:avLst/>
          </a:prstGeom>
          <a:solidFill>
            <a:srgbClr val="F5FDCD"/>
          </a:solidFill>
        </p:spPr>
        <p:txBody>
          <a:bodyPr wrap="square" rtlCol="0">
            <a:spAutoFit/>
          </a:bodyPr>
          <a:lstStyle/>
          <a:p>
            <a:pPr algn="ctr"/>
            <a:r>
              <a:rPr lang="en-GB" sz="2800" i="1" dirty="0"/>
              <a:t>Four thousand here from Pelops’ Land </a:t>
            </a:r>
          </a:p>
          <a:p>
            <a:pPr algn="ctr"/>
            <a:r>
              <a:rPr lang="en-GB" sz="2800" i="1" dirty="0"/>
              <a:t>Against three million once did stand. </a:t>
            </a:r>
            <a:r>
              <a:rPr lang="en-GB" sz="2000" dirty="0"/>
              <a:t>7.228</a:t>
            </a:r>
            <a:endParaRPr lang="en-GB" sz="2800" i="1" dirty="0"/>
          </a:p>
        </p:txBody>
      </p:sp>
      <p:sp>
        <p:nvSpPr>
          <p:cNvPr id="6" name="TextBox 5">
            <a:extLst>
              <a:ext uri="{FF2B5EF4-FFF2-40B4-BE49-F238E27FC236}">
                <a16:creationId xmlns:a16="http://schemas.microsoft.com/office/drawing/2014/main" id="{9DEEEA27-5E1A-4CE7-B139-778131EFF61B}"/>
              </a:ext>
            </a:extLst>
          </p:cNvPr>
          <p:cNvSpPr txBox="1"/>
          <p:nvPr/>
        </p:nvSpPr>
        <p:spPr>
          <a:xfrm>
            <a:off x="2294184" y="1783969"/>
            <a:ext cx="7733129" cy="1015663"/>
          </a:xfrm>
          <a:prstGeom prst="rect">
            <a:avLst/>
          </a:prstGeom>
          <a:noFill/>
        </p:spPr>
        <p:txBody>
          <a:bodyPr wrap="square" rtlCol="0">
            <a:spAutoFit/>
          </a:bodyPr>
          <a:lstStyle/>
          <a:p>
            <a:pPr marL="342900" indent="-342900">
              <a:buFont typeface="Arial" panose="020B0604020202020204" pitchFamily="34" charset="0"/>
              <a:buChar char="•"/>
            </a:pPr>
            <a:r>
              <a:rPr lang="en-GB" sz="2000" dirty="0">
                <a:solidFill>
                  <a:schemeClr val="bg1"/>
                </a:solidFill>
              </a:rPr>
              <a:t>The other Spartan troops were waiting for the </a:t>
            </a:r>
            <a:r>
              <a:rPr lang="en-GB" sz="2000" dirty="0" err="1">
                <a:solidFill>
                  <a:schemeClr val="bg1"/>
                </a:solidFill>
              </a:rPr>
              <a:t>Carneia</a:t>
            </a:r>
            <a:r>
              <a:rPr lang="en-GB" sz="2000" dirty="0">
                <a:solidFill>
                  <a:schemeClr val="bg1"/>
                </a:solidFill>
              </a:rPr>
              <a:t> to end 7. 206. </a:t>
            </a:r>
          </a:p>
          <a:p>
            <a:pPr marL="342900" indent="-342900">
              <a:buFont typeface="Arial" panose="020B0604020202020204" pitchFamily="34" charset="0"/>
              <a:buChar char="•"/>
            </a:pPr>
            <a:r>
              <a:rPr lang="en-GB" sz="2000" dirty="0">
                <a:solidFill>
                  <a:schemeClr val="bg1"/>
                </a:solidFill>
              </a:rPr>
              <a:t>Demaratus estimates the number of Spartan warriors back home as 8,000 when talking to Xerxes after the battle. 7.234.</a:t>
            </a:r>
          </a:p>
        </p:txBody>
      </p:sp>
      <p:sp>
        <p:nvSpPr>
          <p:cNvPr id="8" name="TextBox 7">
            <a:extLst>
              <a:ext uri="{FF2B5EF4-FFF2-40B4-BE49-F238E27FC236}">
                <a16:creationId xmlns:a16="http://schemas.microsoft.com/office/drawing/2014/main" id="{65A9969E-1EAA-4643-AFF7-D7302BA84909}"/>
              </a:ext>
            </a:extLst>
          </p:cNvPr>
          <p:cNvSpPr txBox="1"/>
          <p:nvPr/>
        </p:nvSpPr>
        <p:spPr>
          <a:xfrm>
            <a:off x="3488685" y="4356961"/>
            <a:ext cx="3826969" cy="830997"/>
          </a:xfrm>
          <a:prstGeom prst="rect">
            <a:avLst/>
          </a:prstGeom>
          <a:solidFill>
            <a:schemeClr val="accent5">
              <a:lumMod val="20000"/>
              <a:lumOff val="80000"/>
            </a:schemeClr>
          </a:solidFill>
        </p:spPr>
        <p:txBody>
          <a:bodyPr wrap="square" rtlCol="0">
            <a:spAutoFit/>
          </a:bodyPr>
          <a:lstStyle/>
          <a:p>
            <a:pPr algn="ctr"/>
            <a:r>
              <a:rPr lang="en-GB" sz="3200" dirty="0"/>
              <a:t>The ‘Hellenic League’ </a:t>
            </a:r>
          </a:p>
          <a:p>
            <a:pPr algn="ctr"/>
            <a:r>
              <a:rPr lang="en-GB" sz="1600" dirty="0"/>
              <a:t>7.145 and 7.207</a:t>
            </a:r>
            <a:endParaRPr lang="en-GB" sz="3200" dirty="0"/>
          </a:p>
        </p:txBody>
      </p:sp>
      <p:pic>
        <p:nvPicPr>
          <p:cNvPr id="10244" name="Picture 4" descr="Serpent Column - Wikiwand">
            <a:extLst>
              <a:ext uri="{FF2B5EF4-FFF2-40B4-BE49-F238E27FC236}">
                <a16:creationId xmlns:a16="http://schemas.microsoft.com/office/drawing/2014/main" id="{51CB8D6A-69F2-4290-A3E0-FC88A99E3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3502" y="0"/>
            <a:ext cx="2451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59589B-68CA-42DF-931E-05D0F6208DE1}"/>
              </a:ext>
            </a:extLst>
          </p:cNvPr>
          <p:cNvSpPr txBox="1"/>
          <p:nvPr/>
        </p:nvSpPr>
        <p:spPr>
          <a:xfrm>
            <a:off x="-86011" y="5177875"/>
            <a:ext cx="5529487" cy="1323439"/>
          </a:xfrm>
          <a:prstGeom prst="rect">
            <a:avLst/>
          </a:prstGeom>
          <a:noFill/>
        </p:spPr>
        <p:txBody>
          <a:bodyPr wrap="square" rtlCol="0">
            <a:spAutoFit/>
          </a:bodyPr>
          <a:lstStyle/>
          <a:p>
            <a:pPr algn="ctr"/>
            <a:r>
              <a:rPr lang="en-GB" sz="1600" dirty="0">
                <a:solidFill>
                  <a:schemeClr val="bg1"/>
                </a:solidFill>
              </a:rPr>
              <a:t>‘</a:t>
            </a:r>
            <a:r>
              <a:rPr lang="en-GB" sz="1600" i="1" dirty="0">
                <a:solidFill>
                  <a:schemeClr val="bg1"/>
                </a:solidFill>
              </a:rPr>
              <a:t>At the conference of the Greek states who were loyal to the general cause, guarantees were exchanged, and the decision was reached that the first thing that must be done was to patch up their own quarrels and stop any fighting which happened to be going on amongst members of the confederacy</a:t>
            </a:r>
            <a:r>
              <a:rPr lang="en-GB" sz="1600" dirty="0">
                <a:solidFill>
                  <a:schemeClr val="bg1"/>
                </a:solidFill>
              </a:rPr>
              <a:t>.’ 7.145</a:t>
            </a:r>
          </a:p>
        </p:txBody>
      </p:sp>
      <p:sp>
        <p:nvSpPr>
          <p:cNvPr id="10" name="TextBox 9">
            <a:extLst>
              <a:ext uri="{FF2B5EF4-FFF2-40B4-BE49-F238E27FC236}">
                <a16:creationId xmlns:a16="http://schemas.microsoft.com/office/drawing/2014/main" id="{A99414A8-9B96-46EE-AB79-C3927CBAFC73}"/>
              </a:ext>
            </a:extLst>
          </p:cNvPr>
          <p:cNvSpPr txBox="1"/>
          <p:nvPr/>
        </p:nvSpPr>
        <p:spPr>
          <a:xfrm>
            <a:off x="1209183" y="6512598"/>
            <a:ext cx="3641556" cy="369332"/>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bg1"/>
                </a:solidFill>
              </a:rPr>
              <a:t>Especially Athens and Aegina.</a:t>
            </a:r>
          </a:p>
        </p:txBody>
      </p:sp>
      <p:sp>
        <p:nvSpPr>
          <p:cNvPr id="11" name="TextBox 10">
            <a:extLst>
              <a:ext uri="{FF2B5EF4-FFF2-40B4-BE49-F238E27FC236}">
                <a16:creationId xmlns:a16="http://schemas.microsoft.com/office/drawing/2014/main" id="{0C78DB46-84D1-4F37-8E7A-3A276B5AD4C9}"/>
              </a:ext>
            </a:extLst>
          </p:cNvPr>
          <p:cNvSpPr txBox="1"/>
          <p:nvPr/>
        </p:nvSpPr>
        <p:spPr>
          <a:xfrm>
            <a:off x="150553" y="2782669"/>
            <a:ext cx="1122949" cy="646331"/>
          </a:xfrm>
          <a:prstGeom prst="rect">
            <a:avLst/>
          </a:prstGeom>
          <a:solidFill>
            <a:schemeClr val="accent6">
              <a:lumMod val="20000"/>
              <a:lumOff val="80000"/>
            </a:schemeClr>
          </a:solidFill>
          <a:ln>
            <a:solidFill>
              <a:schemeClr val="accent1">
                <a:shade val="50000"/>
              </a:schemeClr>
            </a:solidFill>
          </a:ln>
        </p:spPr>
        <p:txBody>
          <a:bodyPr wrap="square" rtlCol="0">
            <a:spAutoFit/>
          </a:bodyPr>
          <a:lstStyle/>
          <a:p>
            <a:pPr algn="ctr"/>
            <a:r>
              <a:rPr lang="en-GB" dirty="0"/>
              <a:t>500 from </a:t>
            </a:r>
            <a:r>
              <a:rPr lang="en-GB" dirty="0" err="1"/>
              <a:t>Tegea</a:t>
            </a:r>
            <a:endParaRPr lang="en-GB" dirty="0"/>
          </a:p>
        </p:txBody>
      </p:sp>
      <p:sp>
        <p:nvSpPr>
          <p:cNvPr id="12" name="TextBox 11">
            <a:extLst>
              <a:ext uri="{FF2B5EF4-FFF2-40B4-BE49-F238E27FC236}">
                <a16:creationId xmlns:a16="http://schemas.microsoft.com/office/drawing/2014/main" id="{33B41D51-45BB-424C-BA9B-7465EDBA57A8}"/>
              </a:ext>
            </a:extLst>
          </p:cNvPr>
          <p:cNvSpPr txBox="1"/>
          <p:nvPr/>
        </p:nvSpPr>
        <p:spPr>
          <a:xfrm>
            <a:off x="1379281" y="2773019"/>
            <a:ext cx="1122949" cy="646331"/>
          </a:xfrm>
          <a:prstGeom prst="rect">
            <a:avLst/>
          </a:prstGeom>
          <a:solidFill>
            <a:schemeClr val="accent6">
              <a:lumMod val="20000"/>
              <a:lumOff val="80000"/>
            </a:schemeClr>
          </a:solidFill>
          <a:ln>
            <a:solidFill>
              <a:schemeClr val="accent1">
                <a:shade val="50000"/>
              </a:schemeClr>
            </a:solidFill>
          </a:ln>
        </p:spPr>
        <p:txBody>
          <a:bodyPr wrap="square" rtlCol="0">
            <a:spAutoFit/>
          </a:bodyPr>
          <a:lstStyle/>
          <a:p>
            <a:pPr algn="ctr"/>
            <a:r>
              <a:rPr lang="en-GB" dirty="0"/>
              <a:t>500 from Mantinea</a:t>
            </a:r>
          </a:p>
        </p:txBody>
      </p:sp>
      <p:sp>
        <p:nvSpPr>
          <p:cNvPr id="13" name="TextBox 12">
            <a:extLst>
              <a:ext uri="{FF2B5EF4-FFF2-40B4-BE49-F238E27FC236}">
                <a16:creationId xmlns:a16="http://schemas.microsoft.com/office/drawing/2014/main" id="{DF3D2431-8BB9-4789-9AA8-FFDC325A6840}"/>
              </a:ext>
            </a:extLst>
          </p:cNvPr>
          <p:cNvSpPr txBox="1"/>
          <p:nvPr/>
        </p:nvSpPr>
        <p:spPr>
          <a:xfrm>
            <a:off x="140280" y="3551686"/>
            <a:ext cx="1382962" cy="646331"/>
          </a:xfrm>
          <a:prstGeom prst="rect">
            <a:avLst/>
          </a:prstGeom>
          <a:solidFill>
            <a:schemeClr val="accent6">
              <a:lumMod val="20000"/>
              <a:lumOff val="80000"/>
            </a:schemeClr>
          </a:solidFill>
          <a:ln>
            <a:solidFill>
              <a:schemeClr val="accent1">
                <a:shade val="50000"/>
              </a:schemeClr>
            </a:solidFill>
          </a:ln>
        </p:spPr>
        <p:txBody>
          <a:bodyPr wrap="square" rtlCol="0">
            <a:spAutoFit/>
          </a:bodyPr>
          <a:lstStyle/>
          <a:p>
            <a:pPr algn="ctr"/>
            <a:r>
              <a:rPr lang="en-GB" dirty="0"/>
              <a:t>1,120 from all Arcadia</a:t>
            </a:r>
          </a:p>
        </p:txBody>
      </p:sp>
      <p:sp>
        <p:nvSpPr>
          <p:cNvPr id="15" name="TextBox 14">
            <a:extLst>
              <a:ext uri="{FF2B5EF4-FFF2-40B4-BE49-F238E27FC236}">
                <a16:creationId xmlns:a16="http://schemas.microsoft.com/office/drawing/2014/main" id="{13F3B693-AA22-4536-9041-1E3A02D92938}"/>
              </a:ext>
            </a:extLst>
          </p:cNvPr>
          <p:cNvSpPr txBox="1"/>
          <p:nvPr/>
        </p:nvSpPr>
        <p:spPr>
          <a:xfrm>
            <a:off x="2608009" y="2782669"/>
            <a:ext cx="1122949" cy="646331"/>
          </a:xfrm>
          <a:prstGeom prst="rect">
            <a:avLst/>
          </a:prstGeom>
          <a:solidFill>
            <a:schemeClr val="accent6">
              <a:lumMod val="20000"/>
              <a:lumOff val="80000"/>
            </a:schemeClr>
          </a:solidFill>
          <a:ln>
            <a:solidFill>
              <a:schemeClr val="accent1">
                <a:shade val="50000"/>
              </a:schemeClr>
            </a:solidFill>
          </a:ln>
        </p:spPr>
        <p:txBody>
          <a:bodyPr wrap="square" rtlCol="0">
            <a:spAutoFit/>
          </a:bodyPr>
          <a:lstStyle/>
          <a:p>
            <a:pPr algn="ctr"/>
            <a:r>
              <a:rPr lang="en-GB" dirty="0"/>
              <a:t>400 from Corinth</a:t>
            </a:r>
          </a:p>
        </p:txBody>
      </p:sp>
      <p:sp>
        <p:nvSpPr>
          <p:cNvPr id="17" name="TextBox 16">
            <a:extLst>
              <a:ext uri="{FF2B5EF4-FFF2-40B4-BE49-F238E27FC236}">
                <a16:creationId xmlns:a16="http://schemas.microsoft.com/office/drawing/2014/main" id="{C9CFDD36-BF84-4A52-892E-2B727278FE56}"/>
              </a:ext>
            </a:extLst>
          </p:cNvPr>
          <p:cNvSpPr txBox="1"/>
          <p:nvPr/>
        </p:nvSpPr>
        <p:spPr>
          <a:xfrm>
            <a:off x="1614690" y="3551685"/>
            <a:ext cx="1122949" cy="646331"/>
          </a:xfrm>
          <a:prstGeom prst="rect">
            <a:avLst/>
          </a:prstGeom>
          <a:solidFill>
            <a:schemeClr val="accent6">
              <a:lumMod val="20000"/>
              <a:lumOff val="80000"/>
            </a:schemeClr>
          </a:solidFill>
          <a:ln>
            <a:solidFill>
              <a:schemeClr val="accent1">
                <a:shade val="50000"/>
              </a:schemeClr>
            </a:solidFill>
          </a:ln>
        </p:spPr>
        <p:txBody>
          <a:bodyPr wrap="square" rtlCol="0">
            <a:spAutoFit/>
          </a:bodyPr>
          <a:lstStyle/>
          <a:p>
            <a:pPr algn="ctr"/>
            <a:r>
              <a:rPr lang="en-GB" dirty="0"/>
              <a:t>200 from </a:t>
            </a:r>
            <a:r>
              <a:rPr lang="en-GB" dirty="0" err="1"/>
              <a:t>Phlius</a:t>
            </a:r>
            <a:endParaRPr lang="en-GB" dirty="0"/>
          </a:p>
        </p:txBody>
      </p:sp>
      <p:sp>
        <p:nvSpPr>
          <p:cNvPr id="19" name="TextBox 18">
            <a:extLst>
              <a:ext uri="{FF2B5EF4-FFF2-40B4-BE49-F238E27FC236}">
                <a16:creationId xmlns:a16="http://schemas.microsoft.com/office/drawing/2014/main" id="{50C47AAB-F8B3-48D5-8369-7435D2AAEFD5}"/>
              </a:ext>
            </a:extLst>
          </p:cNvPr>
          <p:cNvSpPr txBox="1"/>
          <p:nvPr/>
        </p:nvSpPr>
        <p:spPr>
          <a:xfrm>
            <a:off x="2829087" y="3540401"/>
            <a:ext cx="1122949" cy="646331"/>
          </a:xfrm>
          <a:prstGeom prst="rect">
            <a:avLst/>
          </a:prstGeom>
          <a:solidFill>
            <a:schemeClr val="accent6">
              <a:lumMod val="20000"/>
              <a:lumOff val="80000"/>
            </a:schemeClr>
          </a:solidFill>
          <a:ln>
            <a:solidFill>
              <a:schemeClr val="accent1">
                <a:shade val="50000"/>
              </a:schemeClr>
            </a:solidFill>
          </a:ln>
        </p:spPr>
        <p:txBody>
          <a:bodyPr wrap="square" rtlCol="0">
            <a:spAutoFit/>
          </a:bodyPr>
          <a:lstStyle/>
          <a:p>
            <a:pPr algn="ctr"/>
            <a:r>
              <a:rPr lang="en-GB" dirty="0"/>
              <a:t>80 from Mycenae</a:t>
            </a:r>
          </a:p>
        </p:txBody>
      </p:sp>
      <p:sp>
        <p:nvSpPr>
          <p:cNvPr id="21" name="TextBox 20">
            <a:extLst>
              <a:ext uri="{FF2B5EF4-FFF2-40B4-BE49-F238E27FC236}">
                <a16:creationId xmlns:a16="http://schemas.microsoft.com/office/drawing/2014/main" id="{F3D92381-0993-47A1-B320-3FB20A12DAB6}"/>
              </a:ext>
            </a:extLst>
          </p:cNvPr>
          <p:cNvSpPr txBox="1"/>
          <p:nvPr/>
        </p:nvSpPr>
        <p:spPr>
          <a:xfrm>
            <a:off x="132517" y="4330351"/>
            <a:ext cx="2558715" cy="369332"/>
          </a:xfrm>
          <a:prstGeom prst="rect">
            <a:avLst/>
          </a:prstGeom>
          <a:solidFill>
            <a:schemeClr val="accent6">
              <a:lumMod val="20000"/>
              <a:lumOff val="80000"/>
            </a:schemeClr>
          </a:solidFill>
          <a:ln>
            <a:solidFill>
              <a:schemeClr val="accent1">
                <a:shade val="50000"/>
              </a:schemeClr>
            </a:solidFill>
          </a:ln>
        </p:spPr>
        <p:txBody>
          <a:bodyPr wrap="square" rtlCol="0">
            <a:spAutoFit/>
          </a:bodyPr>
          <a:lstStyle/>
          <a:p>
            <a:pPr algn="ctr"/>
            <a:r>
              <a:rPr lang="en-GB" dirty="0"/>
              <a:t>i.e. 3,100 Peloponnesians</a:t>
            </a:r>
          </a:p>
        </p:txBody>
      </p:sp>
      <p:sp>
        <p:nvSpPr>
          <p:cNvPr id="23" name="TextBox 22">
            <a:extLst>
              <a:ext uri="{FF2B5EF4-FFF2-40B4-BE49-F238E27FC236}">
                <a16:creationId xmlns:a16="http://schemas.microsoft.com/office/drawing/2014/main" id="{AABE2B01-A531-451F-B052-08B3B40E1352}"/>
              </a:ext>
            </a:extLst>
          </p:cNvPr>
          <p:cNvSpPr txBox="1"/>
          <p:nvPr/>
        </p:nvSpPr>
        <p:spPr>
          <a:xfrm>
            <a:off x="4503485" y="2782669"/>
            <a:ext cx="1225612" cy="646331"/>
          </a:xfrm>
          <a:prstGeom prst="rect">
            <a:avLst/>
          </a:prstGeom>
          <a:solidFill>
            <a:srgbClr val="F4EDF9"/>
          </a:solidFill>
          <a:ln>
            <a:solidFill>
              <a:schemeClr val="accent1">
                <a:shade val="50000"/>
              </a:schemeClr>
            </a:solidFill>
          </a:ln>
        </p:spPr>
        <p:txBody>
          <a:bodyPr wrap="square" rtlCol="0">
            <a:spAutoFit/>
          </a:bodyPr>
          <a:lstStyle/>
          <a:p>
            <a:pPr algn="ctr"/>
            <a:r>
              <a:rPr lang="en-GB" dirty="0"/>
              <a:t>7,000 from </a:t>
            </a:r>
            <a:r>
              <a:rPr lang="en-GB" dirty="0" err="1"/>
              <a:t>Thespiae</a:t>
            </a:r>
            <a:endParaRPr lang="en-GB" dirty="0"/>
          </a:p>
        </p:txBody>
      </p:sp>
      <p:sp>
        <p:nvSpPr>
          <p:cNvPr id="25" name="TextBox 24">
            <a:extLst>
              <a:ext uri="{FF2B5EF4-FFF2-40B4-BE49-F238E27FC236}">
                <a16:creationId xmlns:a16="http://schemas.microsoft.com/office/drawing/2014/main" id="{9BCD2767-105F-402E-8D36-A0F7E6F0233F}"/>
              </a:ext>
            </a:extLst>
          </p:cNvPr>
          <p:cNvSpPr txBox="1"/>
          <p:nvPr/>
        </p:nvSpPr>
        <p:spPr>
          <a:xfrm>
            <a:off x="4503485" y="3569815"/>
            <a:ext cx="1225612" cy="646331"/>
          </a:xfrm>
          <a:prstGeom prst="rect">
            <a:avLst/>
          </a:prstGeom>
          <a:solidFill>
            <a:srgbClr val="F4EDF9"/>
          </a:solidFill>
          <a:ln>
            <a:solidFill>
              <a:schemeClr val="accent1">
                <a:shade val="50000"/>
              </a:schemeClr>
            </a:solidFill>
          </a:ln>
        </p:spPr>
        <p:txBody>
          <a:bodyPr wrap="square" rtlCol="0">
            <a:spAutoFit/>
          </a:bodyPr>
          <a:lstStyle/>
          <a:p>
            <a:pPr algn="ctr"/>
            <a:r>
              <a:rPr lang="en-GB" dirty="0"/>
              <a:t>400 from Thebes</a:t>
            </a:r>
          </a:p>
        </p:txBody>
      </p:sp>
      <p:sp>
        <p:nvSpPr>
          <p:cNvPr id="27" name="TextBox 26">
            <a:extLst>
              <a:ext uri="{FF2B5EF4-FFF2-40B4-BE49-F238E27FC236}">
                <a16:creationId xmlns:a16="http://schemas.microsoft.com/office/drawing/2014/main" id="{8B5E1268-D341-41ED-B301-3FC5AD062351}"/>
              </a:ext>
            </a:extLst>
          </p:cNvPr>
          <p:cNvSpPr txBox="1"/>
          <p:nvPr/>
        </p:nvSpPr>
        <p:spPr>
          <a:xfrm>
            <a:off x="5850099" y="2773019"/>
            <a:ext cx="1225612" cy="646331"/>
          </a:xfrm>
          <a:prstGeom prst="rect">
            <a:avLst/>
          </a:prstGeom>
          <a:solidFill>
            <a:srgbClr val="F4EDF9"/>
          </a:solidFill>
          <a:ln>
            <a:solidFill>
              <a:schemeClr val="accent1">
                <a:shade val="50000"/>
              </a:schemeClr>
            </a:solidFill>
          </a:ln>
        </p:spPr>
        <p:txBody>
          <a:bodyPr wrap="square" rtlCol="0">
            <a:spAutoFit/>
          </a:bodyPr>
          <a:lstStyle/>
          <a:p>
            <a:pPr algn="ctr"/>
            <a:r>
              <a:rPr lang="en-GB" dirty="0"/>
              <a:t>All the</a:t>
            </a:r>
          </a:p>
          <a:p>
            <a:pPr algn="ctr"/>
            <a:r>
              <a:rPr lang="en-GB" dirty="0" err="1"/>
              <a:t>Locrians</a:t>
            </a:r>
            <a:endParaRPr lang="en-GB" dirty="0"/>
          </a:p>
        </p:txBody>
      </p:sp>
      <p:sp>
        <p:nvSpPr>
          <p:cNvPr id="29" name="TextBox 28">
            <a:extLst>
              <a:ext uri="{FF2B5EF4-FFF2-40B4-BE49-F238E27FC236}">
                <a16:creationId xmlns:a16="http://schemas.microsoft.com/office/drawing/2014/main" id="{CAB66C73-6927-4E98-89F7-67F7801EED4A}"/>
              </a:ext>
            </a:extLst>
          </p:cNvPr>
          <p:cNvSpPr txBox="1"/>
          <p:nvPr/>
        </p:nvSpPr>
        <p:spPr>
          <a:xfrm>
            <a:off x="5859762" y="3562823"/>
            <a:ext cx="1225612" cy="646331"/>
          </a:xfrm>
          <a:prstGeom prst="rect">
            <a:avLst/>
          </a:prstGeom>
          <a:solidFill>
            <a:srgbClr val="F4EDF9"/>
          </a:solidFill>
          <a:ln>
            <a:solidFill>
              <a:schemeClr val="accent1">
                <a:shade val="50000"/>
              </a:schemeClr>
            </a:solidFill>
          </a:ln>
        </p:spPr>
        <p:txBody>
          <a:bodyPr wrap="square" rtlCol="0">
            <a:spAutoFit/>
          </a:bodyPr>
          <a:lstStyle/>
          <a:p>
            <a:pPr algn="ctr"/>
            <a:r>
              <a:rPr lang="en-GB" dirty="0"/>
              <a:t>1,000 from Phocis</a:t>
            </a:r>
          </a:p>
        </p:txBody>
      </p:sp>
      <p:sp>
        <p:nvSpPr>
          <p:cNvPr id="31" name="TextBox 30">
            <a:extLst>
              <a:ext uri="{FF2B5EF4-FFF2-40B4-BE49-F238E27FC236}">
                <a16:creationId xmlns:a16="http://schemas.microsoft.com/office/drawing/2014/main" id="{65D763E1-1345-437E-A73F-8635D9009C6A}"/>
              </a:ext>
            </a:extLst>
          </p:cNvPr>
          <p:cNvSpPr txBox="1"/>
          <p:nvPr/>
        </p:nvSpPr>
        <p:spPr>
          <a:xfrm>
            <a:off x="7217530" y="2797755"/>
            <a:ext cx="2558715" cy="369332"/>
          </a:xfrm>
          <a:prstGeom prst="rect">
            <a:avLst/>
          </a:prstGeom>
          <a:solidFill>
            <a:srgbClr val="F4EDF9"/>
          </a:solidFill>
          <a:ln>
            <a:solidFill>
              <a:schemeClr val="accent1">
                <a:shade val="50000"/>
              </a:schemeClr>
            </a:solidFill>
          </a:ln>
        </p:spPr>
        <p:txBody>
          <a:bodyPr wrap="square" rtlCol="0">
            <a:spAutoFit/>
          </a:bodyPr>
          <a:lstStyle/>
          <a:p>
            <a:pPr algn="ctr"/>
            <a:r>
              <a:rPr lang="en-GB" dirty="0"/>
              <a:t>over 2,000 Boeotians</a:t>
            </a:r>
          </a:p>
        </p:txBody>
      </p:sp>
      <p:sp>
        <p:nvSpPr>
          <p:cNvPr id="37" name="TextBox 36">
            <a:extLst>
              <a:ext uri="{FF2B5EF4-FFF2-40B4-BE49-F238E27FC236}">
                <a16:creationId xmlns:a16="http://schemas.microsoft.com/office/drawing/2014/main" id="{FF77CBEB-B6B0-4B87-ADE1-D982BF90A515}"/>
              </a:ext>
            </a:extLst>
          </p:cNvPr>
          <p:cNvSpPr txBox="1"/>
          <p:nvPr/>
        </p:nvSpPr>
        <p:spPr>
          <a:xfrm>
            <a:off x="5454479" y="5137115"/>
            <a:ext cx="4572834" cy="1815882"/>
          </a:xfrm>
          <a:prstGeom prst="rect">
            <a:avLst/>
          </a:prstGeom>
          <a:noFill/>
        </p:spPr>
        <p:txBody>
          <a:bodyPr wrap="square">
            <a:spAutoFit/>
          </a:bodyPr>
          <a:lstStyle/>
          <a:p>
            <a:r>
              <a:rPr lang="en-GB" sz="1600" dirty="0">
                <a:solidFill>
                  <a:schemeClr val="bg1"/>
                </a:solidFill>
              </a:rPr>
              <a:t>When the enemy army was near the pass</a:t>
            </a:r>
            <a:r>
              <a:rPr lang="en-GB" sz="1600" i="1" dirty="0">
                <a:solidFill>
                  <a:schemeClr val="bg1"/>
                </a:solidFill>
              </a:rPr>
              <a:t>, </a:t>
            </a:r>
          </a:p>
          <a:p>
            <a:r>
              <a:rPr lang="en-GB" sz="1600" i="1" dirty="0">
                <a:solidFill>
                  <a:schemeClr val="bg1"/>
                </a:solidFill>
              </a:rPr>
              <a:t>‘The Greeks, suddenly doubting their power to </a:t>
            </a:r>
          </a:p>
          <a:p>
            <a:r>
              <a:rPr lang="en-GB" sz="1600" i="1" dirty="0">
                <a:solidFill>
                  <a:schemeClr val="bg1"/>
                </a:solidFill>
              </a:rPr>
              <a:t>resist, held a conference to consider the advisability of retreat (</a:t>
            </a:r>
            <a:r>
              <a:rPr lang="en-GB" sz="1600" dirty="0">
                <a:solidFill>
                  <a:schemeClr val="bg1"/>
                </a:solidFill>
              </a:rPr>
              <a:t>to the Isthmus). </a:t>
            </a:r>
            <a:r>
              <a:rPr lang="en-GB" sz="1600" i="1" dirty="0">
                <a:solidFill>
                  <a:schemeClr val="bg1"/>
                </a:solidFill>
              </a:rPr>
              <a:t>When the </a:t>
            </a:r>
            <a:r>
              <a:rPr lang="en-GB" sz="1600" i="1" dirty="0" err="1">
                <a:solidFill>
                  <a:schemeClr val="bg1"/>
                </a:solidFill>
              </a:rPr>
              <a:t>Phocians</a:t>
            </a:r>
            <a:r>
              <a:rPr lang="en-GB" sz="1600" i="1" dirty="0">
                <a:solidFill>
                  <a:schemeClr val="bg1"/>
                </a:solidFill>
              </a:rPr>
              <a:t> and </a:t>
            </a:r>
            <a:r>
              <a:rPr lang="en-GB" sz="1600" i="1" dirty="0" err="1">
                <a:solidFill>
                  <a:schemeClr val="bg1"/>
                </a:solidFill>
              </a:rPr>
              <a:t>Locrians</a:t>
            </a:r>
            <a:r>
              <a:rPr lang="en-GB" sz="1600" i="1" dirty="0">
                <a:solidFill>
                  <a:schemeClr val="bg1"/>
                </a:solidFill>
              </a:rPr>
              <a:t> expressed their indignation at this suggestion, </a:t>
            </a:r>
            <a:r>
              <a:rPr lang="en-GB" sz="1600" b="1" i="1" dirty="0">
                <a:solidFill>
                  <a:schemeClr val="bg1"/>
                </a:solidFill>
              </a:rPr>
              <a:t>Leonidas gave his vote for staying </a:t>
            </a:r>
          </a:p>
          <a:p>
            <a:r>
              <a:rPr lang="en-GB" sz="1600" b="1" i="1" dirty="0">
                <a:solidFill>
                  <a:schemeClr val="bg1"/>
                </a:solidFill>
              </a:rPr>
              <a:t>where they were</a:t>
            </a:r>
            <a:r>
              <a:rPr lang="en-GB" sz="1600" i="1" dirty="0">
                <a:solidFill>
                  <a:schemeClr val="bg1"/>
                </a:solidFill>
              </a:rPr>
              <a:t>. </a:t>
            </a:r>
            <a:r>
              <a:rPr lang="en-GB" sz="1600" dirty="0">
                <a:solidFill>
                  <a:schemeClr val="bg1"/>
                </a:solidFill>
              </a:rPr>
              <a:t>7.207 (See also 8.4)</a:t>
            </a:r>
          </a:p>
        </p:txBody>
      </p:sp>
      <p:sp>
        <p:nvSpPr>
          <p:cNvPr id="35" name="TextBox 34">
            <a:extLst>
              <a:ext uri="{FF2B5EF4-FFF2-40B4-BE49-F238E27FC236}">
                <a16:creationId xmlns:a16="http://schemas.microsoft.com/office/drawing/2014/main" id="{1584235D-C961-4CE6-BE57-D5B863CE980E}"/>
              </a:ext>
            </a:extLst>
          </p:cNvPr>
          <p:cNvSpPr txBox="1"/>
          <p:nvPr/>
        </p:nvSpPr>
        <p:spPr>
          <a:xfrm>
            <a:off x="7478396" y="3313555"/>
            <a:ext cx="2176104" cy="1477328"/>
          </a:xfrm>
          <a:prstGeom prst="rect">
            <a:avLst/>
          </a:prstGeom>
          <a:solidFill>
            <a:srgbClr val="ECF9FF"/>
          </a:solidFill>
        </p:spPr>
        <p:txBody>
          <a:bodyPr wrap="square" rtlCol="0">
            <a:spAutoFit/>
          </a:bodyPr>
          <a:lstStyle/>
          <a:p>
            <a:pPr algn="ctr"/>
            <a:r>
              <a:rPr lang="en-GB" dirty="0"/>
              <a:t>After Ephialtes betrayed the Greeks, all were dismissed except the Boeotians and Spartans</a:t>
            </a:r>
          </a:p>
        </p:txBody>
      </p:sp>
      <p:sp>
        <p:nvSpPr>
          <p:cNvPr id="3" name="Oval 2">
            <a:extLst>
              <a:ext uri="{FF2B5EF4-FFF2-40B4-BE49-F238E27FC236}">
                <a16:creationId xmlns:a16="http://schemas.microsoft.com/office/drawing/2014/main" id="{4E916E6A-22B5-4DBE-ADED-97C09C7CE677}"/>
              </a:ext>
            </a:extLst>
          </p:cNvPr>
          <p:cNvSpPr/>
          <p:nvPr/>
        </p:nvSpPr>
        <p:spPr>
          <a:xfrm>
            <a:off x="8109445" y="3189653"/>
            <a:ext cx="1426749" cy="501262"/>
          </a:xfrm>
          <a:prstGeom prst="ellipse">
            <a:avLst/>
          </a:prstGeom>
          <a:solidFill>
            <a:schemeClr val="accent3">
              <a:lumMod val="60000"/>
              <a:lumOff val="40000"/>
              <a:alpha val="42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Speech Bubble: Oval 6">
            <a:extLst>
              <a:ext uri="{FF2B5EF4-FFF2-40B4-BE49-F238E27FC236}">
                <a16:creationId xmlns:a16="http://schemas.microsoft.com/office/drawing/2014/main" id="{EE93AD5C-564F-4454-892F-BAFCD43656D3}"/>
              </a:ext>
            </a:extLst>
          </p:cNvPr>
          <p:cNvSpPr/>
          <p:nvPr/>
        </p:nvSpPr>
        <p:spPr>
          <a:xfrm>
            <a:off x="9837920" y="2522666"/>
            <a:ext cx="2264898" cy="2177017"/>
          </a:xfrm>
          <a:prstGeom prst="wedgeEllipseCallout">
            <a:avLst>
              <a:gd name="adj1" fmla="val 57017"/>
              <a:gd name="adj2" fmla="val 48156"/>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 put his name on record as the guilty one. 7.214</a:t>
            </a:r>
          </a:p>
        </p:txBody>
      </p:sp>
    </p:spTree>
    <p:extLst>
      <p:ext uri="{BB962C8B-B14F-4D97-AF65-F5344CB8AC3E}">
        <p14:creationId xmlns:p14="http://schemas.microsoft.com/office/powerpoint/2010/main" val="252124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righ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7" grpId="0"/>
      <p:bldP spid="3"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4075</TotalTime>
  <Words>4987</Words>
  <Application>Microsoft Office PowerPoint</Application>
  <PresentationFormat>Widescreen</PresentationFormat>
  <Paragraphs>277</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Chiller</vt:lpstr>
      <vt:lpstr>Curlz MT</vt:lpstr>
      <vt:lpstr>DaunPenh</vt:lpstr>
      <vt:lpstr>Exchange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Judith Letchford</dc:creator>
  <cp:lastModifiedBy>Judith Letchford</cp:lastModifiedBy>
  <cp:revision>160</cp:revision>
  <cp:lastPrinted>2020-10-06T05:02:16Z</cp:lastPrinted>
  <dcterms:created xsi:type="dcterms:W3CDTF">2020-10-04T08:13:33Z</dcterms:created>
  <dcterms:modified xsi:type="dcterms:W3CDTF">2020-10-19T20:35:32Z</dcterms:modified>
</cp:coreProperties>
</file>