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Galvin" userId="2d39f159-777b-4bad-8899-bf8dfc77b0ad" providerId="ADAL" clId="{0DFC784C-C4BD-4979-A730-6F2269948176}"/>
    <pc:docChg chg="custSel modSld">
      <pc:chgData name="Anastasia Galvin" userId="2d39f159-777b-4bad-8899-bf8dfc77b0ad" providerId="ADAL" clId="{0DFC784C-C4BD-4979-A730-6F2269948176}" dt="2020-11-09T11:19:56.221" v="716" actId="20577"/>
      <pc:docMkLst>
        <pc:docMk/>
      </pc:docMkLst>
      <pc:sldChg chg="modNotesTx">
        <pc:chgData name="Anastasia Galvin" userId="2d39f159-777b-4bad-8899-bf8dfc77b0ad" providerId="ADAL" clId="{0DFC784C-C4BD-4979-A730-6F2269948176}" dt="2020-11-09T11:17:33.997" v="42" actId="20577"/>
        <pc:sldMkLst>
          <pc:docMk/>
          <pc:sldMk cId="1986578015" sldId="257"/>
        </pc:sldMkLst>
      </pc:sldChg>
      <pc:sldChg chg="modNotesTx">
        <pc:chgData name="Anastasia Galvin" userId="2d39f159-777b-4bad-8899-bf8dfc77b0ad" providerId="ADAL" clId="{0DFC784C-C4BD-4979-A730-6F2269948176}" dt="2020-11-09T11:18:17.230" v="215" actId="20577"/>
        <pc:sldMkLst>
          <pc:docMk/>
          <pc:sldMk cId="3129216992" sldId="259"/>
        </pc:sldMkLst>
      </pc:sldChg>
      <pc:sldChg chg="modNotesTx">
        <pc:chgData name="Anastasia Galvin" userId="2d39f159-777b-4bad-8899-bf8dfc77b0ad" providerId="ADAL" clId="{0DFC784C-C4BD-4979-A730-6F2269948176}" dt="2020-11-09T11:19:03.969" v="438" actId="20577"/>
        <pc:sldMkLst>
          <pc:docMk/>
          <pc:sldMk cId="1652915194" sldId="260"/>
        </pc:sldMkLst>
      </pc:sldChg>
      <pc:sldChg chg="modNotesTx">
        <pc:chgData name="Anastasia Galvin" userId="2d39f159-777b-4bad-8899-bf8dfc77b0ad" providerId="ADAL" clId="{0DFC784C-C4BD-4979-A730-6F2269948176}" dt="2020-11-09T11:18:43.739" v="344" actId="20577"/>
        <pc:sldMkLst>
          <pc:docMk/>
          <pc:sldMk cId="3630440040" sldId="261"/>
        </pc:sldMkLst>
      </pc:sldChg>
      <pc:sldChg chg="modNotesTx">
        <pc:chgData name="Anastasia Galvin" userId="2d39f159-777b-4bad-8899-bf8dfc77b0ad" providerId="ADAL" clId="{0DFC784C-C4BD-4979-A730-6F2269948176}" dt="2020-11-09T11:19:56.221" v="716" actId="20577"/>
        <pc:sldMkLst>
          <pc:docMk/>
          <pc:sldMk cId="4059355376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A47C7-8E76-44FB-9D94-2F68D670D8D5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BF8E3-9403-4FA1-B735-0E94E6B0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8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Britain emerged from the war battered and bruised.</a:t>
            </a:r>
          </a:p>
          <a:p>
            <a:r>
              <a:rPr lang="en-GB" dirty="0"/>
              <a:t>Bombing of Coventry and Portsmouth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BF8E3-9403-4FA1-B735-0E94E6B03E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6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BF8E3-9403-4FA1-B735-0E94E6B03E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2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Despite Attlee being  a different character, he inherits reputation as an imperial 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BF8E3-9403-4FA1-B735-0E94E6B03E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0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Labour’s campaign is ambitious, new legislation is being supported but all this requires a lot of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BF8E3-9403-4FA1-B735-0E94E6B03E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4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want to build a ‘new Jerusalem’. (A land fit for heroes)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BF8E3-9403-4FA1-B735-0E94E6B03E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08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was a large economic restraint. During the war years the US funded Britain through Lend-Lease.</a:t>
            </a:r>
          </a:p>
          <a:p>
            <a:r>
              <a:rPr lang="en-GB" dirty="0"/>
              <a:t>After the war the US pull the plug and take a tough stance on future financing. They are deeply suspicious of socialism and imperialism.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BF8E3-9403-4FA1-B735-0E94E6B03E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BF8E3-9403-4FA1-B735-0E94E6B03E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0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BF8E3-9403-4FA1-B735-0E94E6B03E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1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9E3A-8E4B-4CF0-93D1-450FFC5CC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84333-72E2-43A5-996E-D9F9B99FB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453FE-0DC1-4C66-9963-C36AA68A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7A043-EC06-427B-8140-761CD6DD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AF73-CD20-4E81-9164-B8A5AC24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1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770D-FD34-4DE6-B2B2-93EDB0BE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74393-5F8E-40D4-BCE8-398A00982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90163-AF9D-4A19-93EE-627B5925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AF1A0-A8EB-4623-898E-2404E8FB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5A036-C654-4CB5-A053-1C18AEEF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732A78-A1C1-4C3B-9D0A-A27091B24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56C7B-3D23-4E32-AB1B-65F4CE16D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F3997-93C7-49E7-B629-84E3D82D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D3B8E-5999-4810-AB25-2372923F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13EEA-A28B-41C8-9CF5-DC1E01E1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FFC8-ADB1-464D-A849-1E73F1AB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03516-DF60-4E38-8FA2-E8D414304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0D267-C29F-4486-BB22-37527AD8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5F8A-F24F-4C76-B292-EC284B57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BD28-5095-4572-AE98-B65C81BC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5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6766-12EC-4AAB-80D2-C3952143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4492B-DC38-4AA7-89CC-6AF40B208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35161-CB85-45F5-A253-B3A0586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5808-6EF9-466B-A281-093C72A2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99F93-F823-4658-9A72-B8C7880B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6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5ADE-02C2-4599-BBFF-FE589EA4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23B21-0F0D-4A15-9F89-4D2B2D1AF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BD633-934D-4CC5-BE25-FC5DD8E5B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81A9D-DF04-49D8-A00A-FBFC47F0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E7583-955F-4FEA-B49E-8BE3E23C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5D67C-8150-429C-BC44-B45FFBBD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0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5EB8-71C6-4E05-9690-078CF47F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54873-C141-4D94-9CE2-A01F7869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B390A-292C-4CB0-A517-5DCAE0D21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96641-90AE-4864-98E8-91ACDF4D6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F9964-8981-4F62-B79E-3DA3A039B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CDDBF-295D-42D2-BE33-817DD135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51E6E-1F7E-48B1-9489-B75EE8F6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63B12-1E33-42FC-832F-C2932531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68C2-78F3-41EE-ACAB-C69E1232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1C478-6303-483B-A856-C7D5CB37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7F033-11F8-440E-B908-9D819DF2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2920C-814F-487F-9D64-C00C2BAD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C1401-FC5B-460B-90C1-634F3556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74213-4F72-4176-8AA9-8393B081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07DC5-7DF6-4F1D-B49F-0EFD4D23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6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F350-FC4A-4FC5-9EF2-7BCE32FD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B46C-2B92-4CA2-8A9B-75FE222C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B6F81-FC17-4BB9-8A2E-E7A2E47F2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493D5-FE30-4B51-B939-13AD68AD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9AD95-6B82-4E37-B6EE-393F4413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50B13-18C5-4200-AB1B-7FF1983F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98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69CA-C3C5-4BC7-A800-EFD7C544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EA743-F6DD-455F-AF9A-C732D5C83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59A7B-2203-4348-95A4-65EFECBE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E626E-6190-4961-8CAE-0530507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3C384-026E-4B27-A5D8-6C7362F7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4271A-7014-48D0-93A4-4DDF63AA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8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88C1A-C490-49FA-B6B7-EA27AF76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A1E0-A701-4CDB-BDCD-033E2AE7B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064AA-E19A-4181-9899-E04E6353B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5572-B2A8-4974-8AD7-A9548001112C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AE0A9-D587-4F45-90EB-773F9D1CC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35792-614D-4C9C-8DF1-6C1A12F0F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4302-3F47-4E36-84D5-B41D7E818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pathe.com/video/berlin-the-crisis?fbclid=IwAR1lkBWlzlAfx_rLpgV2K5J2Pzy1o7kn_sar9mB_inO4hRNoPrpB0ZFLuZQ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www.britishpathe.com/video/berlin-ready-for-winter-1?fbclid=IwAR25zyii1rSDHjGQ8Lmze6Si-dsT-PN6TWkad8atgG1LmQN4r2iEw8KsFK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raphic 224" descr="Eagle">
            <a:extLst>
              <a:ext uri="{FF2B5EF4-FFF2-40B4-BE49-F238E27FC236}">
                <a16:creationId xmlns:a16="http://schemas.microsoft.com/office/drawing/2014/main" id="{526DD119-8B5C-49D4-85FE-749EB6BD1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6826" y="1606137"/>
            <a:ext cx="2408712" cy="2408712"/>
          </a:xfrm>
          <a:prstGeom prst="rect">
            <a:avLst/>
          </a:prstGeom>
        </p:spPr>
      </p:pic>
      <p:pic>
        <p:nvPicPr>
          <p:cNvPr id="227" name="Graphic 226" descr="Dove">
            <a:extLst>
              <a:ext uri="{FF2B5EF4-FFF2-40B4-BE49-F238E27FC236}">
                <a16:creationId xmlns:a16="http://schemas.microsoft.com/office/drawing/2014/main" id="{92022454-8BF5-414D-A8DF-641530BCD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3849" y="1606137"/>
            <a:ext cx="2408712" cy="2408712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2D143664-C43C-4EC0-82CC-FF66B14DDBA6}"/>
              </a:ext>
            </a:extLst>
          </p:cNvPr>
          <p:cNvSpPr txBox="1"/>
          <p:nvPr/>
        </p:nvSpPr>
        <p:spPr>
          <a:xfrm>
            <a:off x="2016826" y="506082"/>
            <a:ext cx="81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Discussion</a:t>
            </a:r>
            <a:r>
              <a:rPr lang="en-GB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GB" sz="4000" dirty="0">
                <a:latin typeface="Baskerville Old Face" panose="02020602080505020303" pitchFamily="18" charset="0"/>
              </a:rPr>
              <a:t>The Hawks and The Doves </a:t>
            </a:r>
            <a:endParaRPr lang="en-GB" sz="4000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E7F8F26-F5D0-4985-9745-54966533C173}"/>
              </a:ext>
            </a:extLst>
          </p:cNvPr>
          <p:cNvGrpSpPr/>
          <p:nvPr/>
        </p:nvGrpSpPr>
        <p:grpSpPr>
          <a:xfrm>
            <a:off x="10782317" y="96627"/>
            <a:ext cx="1409683" cy="763398"/>
            <a:chOff x="10424160" y="315501"/>
            <a:chExt cx="1409683" cy="763398"/>
          </a:xfrm>
        </p:grpSpPr>
        <p:pic>
          <p:nvPicPr>
            <p:cNvPr id="231" name="Graphic 230" descr="Hourglass 60%">
              <a:extLst>
                <a:ext uri="{FF2B5EF4-FFF2-40B4-BE49-F238E27FC236}">
                  <a16:creationId xmlns:a16="http://schemas.microsoft.com/office/drawing/2014/main" id="{0CCD56FD-90A6-411E-BF9D-9BBE3C0E1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70445" y="315501"/>
              <a:ext cx="763398" cy="763398"/>
            </a:xfrm>
            <a:prstGeom prst="rect">
              <a:avLst/>
            </a:prstGeom>
          </p:spPr>
        </p:pic>
        <p:pic>
          <p:nvPicPr>
            <p:cNvPr id="232" name="Graphic 231" descr="Badge">
              <a:extLst>
                <a:ext uri="{FF2B5EF4-FFF2-40B4-BE49-F238E27FC236}">
                  <a16:creationId xmlns:a16="http://schemas.microsoft.com/office/drawing/2014/main" id="{A7568C4B-4DD5-40DC-99DD-32DCC6EB4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424160" y="315501"/>
              <a:ext cx="763398" cy="763398"/>
            </a:xfrm>
            <a:prstGeom prst="rect">
              <a:avLst/>
            </a:prstGeom>
          </p:spPr>
        </p:pic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4CF5DFDE-C573-4889-87AF-D2AAF6830EE9}"/>
              </a:ext>
            </a:extLst>
          </p:cNvPr>
          <p:cNvSpPr txBox="1"/>
          <p:nvPr/>
        </p:nvSpPr>
        <p:spPr>
          <a:xfrm>
            <a:off x="2016826" y="4407018"/>
            <a:ext cx="815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What</a:t>
            </a:r>
            <a:r>
              <a:rPr lang="en-GB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GB" sz="4000" dirty="0">
                <a:latin typeface="Baskerville Old Face" panose="02020602080505020303" pitchFamily="18" charset="0"/>
              </a:rPr>
              <a:t>is meant by these terms?</a:t>
            </a:r>
            <a:endParaRPr lang="en-GB" sz="4000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63FDB14-3DA6-4B2A-A3E6-13EBEB2A997C}"/>
              </a:ext>
            </a:extLst>
          </p:cNvPr>
          <p:cNvSpPr txBox="1"/>
          <p:nvPr/>
        </p:nvSpPr>
        <p:spPr>
          <a:xfrm>
            <a:off x="2016826" y="5114904"/>
            <a:ext cx="9145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How</a:t>
            </a:r>
            <a:r>
              <a:rPr lang="en-GB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GB" sz="4000" dirty="0">
                <a:latin typeface="Baskerville Old Face" panose="02020602080505020303" pitchFamily="18" charset="0"/>
              </a:rPr>
              <a:t>might we apply them to the Cold War period?</a:t>
            </a:r>
            <a:endParaRPr lang="en-GB" sz="4000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5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6CD9-B5BA-4889-A122-D5F45683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‘A Diminished State’</a:t>
            </a:r>
            <a:r>
              <a:rPr lang="en-GB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GB" sz="4000" dirty="0">
                <a:latin typeface="Baskerville Old Face" panose="02020602080505020303" pitchFamily="18" charset="0"/>
              </a:rPr>
              <a:t>Governing Post-War Britain</a:t>
            </a:r>
            <a:endParaRPr lang="en-GB" sz="4000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Coventry Blitz - Wikipedia">
            <a:extLst>
              <a:ext uri="{FF2B5EF4-FFF2-40B4-BE49-F238E27FC236}">
                <a16:creationId xmlns:a16="http://schemas.microsoft.com/office/drawing/2014/main" id="{F3BADBAB-E90F-4EE7-914B-26794D58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52" y="1971304"/>
            <a:ext cx="4923488" cy="452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47 fascinating pictures captureÂ Portsmouth during The BlitzÂ in WW2 | The  News">
            <a:extLst>
              <a:ext uri="{FF2B5EF4-FFF2-40B4-BE49-F238E27FC236}">
                <a16:creationId xmlns:a16="http://schemas.microsoft.com/office/drawing/2014/main" id="{BC0B94DF-FA29-4802-A526-2CA7A2FD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6" y="1485900"/>
            <a:ext cx="5181599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36FE64-E98D-4087-BC73-CA5F041C7430}"/>
              </a:ext>
            </a:extLst>
          </p:cNvPr>
          <p:cNvSpPr txBox="1">
            <a:spLocks/>
          </p:cNvSpPr>
          <p:nvPr/>
        </p:nvSpPr>
        <p:spPr>
          <a:xfrm>
            <a:off x="1282536" y="5372099"/>
            <a:ext cx="3194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‘The Problem’</a:t>
            </a:r>
          </a:p>
        </p:txBody>
      </p:sp>
    </p:spTree>
    <p:extLst>
      <p:ext uri="{BB962C8B-B14F-4D97-AF65-F5344CB8AC3E}">
        <p14:creationId xmlns:p14="http://schemas.microsoft.com/office/powerpoint/2010/main" val="198657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3431-5155-40D3-95B3-C84CCE02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Clement Attlee</a:t>
            </a:r>
            <a:r>
              <a:rPr lang="en-GB" sz="49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b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r>
              <a:rPr lang="en-GB" dirty="0">
                <a:latin typeface="Baskerville Old Face" panose="02020602080505020303" pitchFamily="18" charset="0"/>
              </a:rPr>
              <a:t>‘A Modest Man With Much To Be Modest About’</a:t>
            </a:r>
            <a:endParaRPr lang="en-GB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 descr="The Attlee Foundation">
            <a:extLst>
              <a:ext uri="{FF2B5EF4-FFF2-40B4-BE49-F238E27FC236}">
                <a16:creationId xmlns:a16="http://schemas.microsoft.com/office/drawing/2014/main" id="{07C24BC7-B9EA-4E03-BADA-6607B6E29F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6" y="2147764"/>
            <a:ext cx="2117947" cy="2562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8B48F-AA45-4E5D-BB3A-15721813D1CF}"/>
              </a:ext>
            </a:extLst>
          </p:cNvPr>
          <p:cNvSpPr txBox="1"/>
          <p:nvPr/>
        </p:nvSpPr>
        <p:spPr>
          <a:xfrm>
            <a:off x="838200" y="2617981"/>
            <a:ext cx="669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In the shadow of Churchill?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CEE09-C58A-4301-9DE4-48DAF320A4C3}"/>
              </a:ext>
            </a:extLst>
          </p:cNvPr>
          <p:cNvSpPr txBox="1"/>
          <p:nvPr/>
        </p:nvSpPr>
        <p:spPr>
          <a:xfrm>
            <a:off x="838200" y="3325867"/>
            <a:ext cx="669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Sceptics in his own party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84523-0E45-4C00-8383-050E1E12744D}"/>
              </a:ext>
            </a:extLst>
          </p:cNvPr>
          <p:cNvSpPr txBox="1"/>
          <p:nvPr/>
        </p:nvSpPr>
        <p:spPr>
          <a:xfrm>
            <a:off x="838200" y="4033753"/>
            <a:ext cx="669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‘An old fashioned do-gooder’</a:t>
            </a:r>
          </a:p>
        </p:txBody>
      </p:sp>
    </p:spTree>
    <p:extLst>
      <p:ext uri="{BB962C8B-B14F-4D97-AF65-F5344CB8AC3E}">
        <p14:creationId xmlns:p14="http://schemas.microsoft.com/office/powerpoint/2010/main" val="92839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3431-5155-40D3-95B3-C84CCE02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In The Shadow of Churchill?</a:t>
            </a:r>
            <a:b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n-GB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8B48F-AA45-4E5D-BB3A-15721813D1CF}"/>
              </a:ext>
            </a:extLst>
          </p:cNvPr>
          <p:cNvSpPr txBox="1"/>
          <p:nvPr/>
        </p:nvSpPr>
        <p:spPr>
          <a:xfrm>
            <a:off x="838200" y="1690688"/>
            <a:ext cx="669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‘An empty cab drew up, and Mr. Attlee got out’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84523-0E45-4C00-8383-050E1E12744D}"/>
              </a:ext>
            </a:extLst>
          </p:cNvPr>
          <p:cNvSpPr txBox="1"/>
          <p:nvPr/>
        </p:nvSpPr>
        <p:spPr>
          <a:xfrm>
            <a:off x="838200" y="3014127"/>
            <a:ext cx="669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‘He is a sheep in sheep’s clothing’</a:t>
            </a:r>
          </a:p>
        </p:txBody>
      </p:sp>
      <p:pic>
        <p:nvPicPr>
          <p:cNvPr id="10" name="Content Placeholder 9" descr="Winston Churchill Politician - Free vector graphic on Pixabay">
            <a:extLst>
              <a:ext uri="{FF2B5EF4-FFF2-40B4-BE49-F238E27FC236}">
                <a16:creationId xmlns:a16="http://schemas.microsoft.com/office/drawing/2014/main" id="{BCA0FB8C-A489-47FA-890B-3EE83A40C0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49" y="510943"/>
            <a:ext cx="3229351" cy="56298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039CD-F060-4BF3-AA21-A76D1CCD278D}"/>
              </a:ext>
            </a:extLst>
          </p:cNvPr>
          <p:cNvSpPr txBox="1"/>
          <p:nvPr/>
        </p:nvSpPr>
        <p:spPr>
          <a:xfrm>
            <a:off x="838200" y="4337566"/>
            <a:ext cx="669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Inherits Britain’s fervent imperialism</a:t>
            </a:r>
          </a:p>
        </p:txBody>
      </p:sp>
    </p:spTree>
    <p:extLst>
      <p:ext uri="{BB962C8B-B14F-4D97-AF65-F5344CB8AC3E}">
        <p14:creationId xmlns:p14="http://schemas.microsoft.com/office/powerpoint/2010/main" val="312921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8BFC47-D5E3-41D2-B777-F1730343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0" y="364273"/>
            <a:ext cx="10515600" cy="1325563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Labour for…</a:t>
            </a:r>
            <a:b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n-GB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074" name="Picture 2" descr="Labour 1945 general election poster : PropagandaPosters">
            <a:extLst>
              <a:ext uri="{FF2B5EF4-FFF2-40B4-BE49-F238E27FC236}">
                <a16:creationId xmlns:a16="http://schemas.microsoft.com/office/drawing/2014/main" id="{FEDCCCC8-C517-421D-8D0A-F3987AB7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22" y="0"/>
            <a:ext cx="3905478" cy="55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bour For Security - Historic Labour Poster from the 1945 General Election  Campaign - Flashbak">
            <a:extLst>
              <a:ext uri="{FF2B5EF4-FFF2-40B4-BE49-F238E27FC236}">
                <a16:creationId xmlns:a16="http://schemas.microsoft.com/office/drawing/2014/main" id="{118944D3-E6C0-4479-BDFC-CC771C5E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5" y="896426"/>
            <a:ext cx="4203462" cy="59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print of a 1945 Labour Party Election Poster | Etsy">
            <a:extLst>
              <a:ext uri="{FF2B5EF4-FFF2-40B4-BE49-F238E27FC236}">
                <a16:creationId xmlns:a16="http://schemas.microsoft.com/office/drawing/2014/main" id="{C2D2042D-F69D-43F5-85B9-378C937A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79" y="0"/>
            <a:ext cx="3703122" cy="555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3431-5155-40D3-95B3-C84CCE02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‘Advance Britannia’</a:t>
            </a:r>
            <a:b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n-GB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8B48F-AA45-4E5D-BB3A-15721813D1CF}"/>
              </a:ext>
            </a:extLst>
          </p:cNvPr>
          <p:cNvSpPr txBox="1"/>
          <p:nvPr/>
        </p:nvSpPr>
        <p:spPr>
          <a:xfrm>
            <a:off x="838200" y="3075057"/>
            <a:ext cx="669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Vision of a ‘New Jerusalem’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84523-0E45-4C00-8383-050E1E12744D}"/>
              </a:ext>
            </a:extLst>
          </p:cNvPr>
          <p:cNvSpPr txBox="1"/>
          <p:nvPr/>
        </p:nvSpPr>
        <p:spPr>
          <a:xfrm>
            <a:off x="838200" y="3843873"/>
            <a:ext cx="6690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NHS, Welfare, Indian Independence and ‘Post-War Consensus’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54D93-D355-46CD-B932-BC5DBE3B9EFE}"/>
              </a:ext>
            </a:extLst>
          </p:cNvPr>
          <p:cNvSpPr txBox="1"/>
          <p:nvPr/>
        </p:nvSpPr>
        <p:spPr>
          <a:xfrm>
            <a:off x="838200" y="1749296"/>
            <a:ext cx="669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Landslide Labour victory at election</a:t>
            </a:r>
          </a:p>
        </p:txBody>
      </p:sp>
      <p:pic>
        <p:nvPicPr>
          <p:cNvPr id="12" name="Picture 11" descr="united kingdom outline map | Map of great britain, England map, Map of  britain">
            <a:extLst>
              <a:ext uri="{FF2B5EF4-FFF2-40B4-BE49-F238E27FC236}">
                <a16:creationId xmlns:a16="http://schemas.microsoft.com/office/drawing/2014/main" id="{31C52FE0-26AB-48D5-83CF-2393B5F157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36" y="216694"/>
            <a:ext cx="4156364" cy="642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91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3431-5155-40D3-95B3-C84CCE02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The American Problem</a:t>
            </a:r>
            <a:b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n-GB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8B48F-AA45-4E5D-BB3A-15721813D1CF}"/>
              </a:ext>
            </a:extLst>
          </p:cNvPr>
          <p:cNvSpPr txBox="1"/>
          <p:nvPr/>
        </p:nvSpPr>
        <p:spPr>
          <a:xfrm>
            <a:off x="838200" y="2796584"/>
            <a:ext cx="669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Tough stance on future financing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84523-0E45-4C00-8383-050E1E12744D}"/>
              </a:ext>
            </a:extLst>
          </p:cNvPr>
          <p:cNvSpPr txBox="1"/>
          <p:nvPr/>
        </p:nvSpPr>
        <p:spPr>
          <a:xfrm>
            <a:off x="838200" y="4120023"/>
            <a:ext cx="669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Deeply suspicious of socialism and imperialism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54D93-D355-46CD-B932-BC5DBE3B9EFE}"/>
              </a:ext>
            </a:extLst>
          </p:cNvPr>
          <p:cNvSpPr txBox="1"/>
          <p:nvPr/>
        </p:nvSpPr>
        <p:spPr>
          <a:xfrm>
            <a:off x="838200" y="1749296"/>
            <a:ext cx="669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End of the Lend-Lease</a:t>
            </a:r>
          </a:p>
        </p:txBody>
      </p:sp>
      <p:pic>
        <p:nvPicPr>
          <p:cNvPr id="4098" name="Picture 2" descr="This Png File Is About Vector Silhouette , Harry S - Harry S Truman Png  Clipart (#3682690) - PinClipart">
            <a:extLst>
              <a:ext uri="{FF2B5EF4-FFF2-40B4-BE49-F238E27FC236}">
                <a16:creationId xmlns:a16="http://schemas.microsoft.com/office/drawing/2014/main" id="{DF5D02D1-3D88-4991-A7DA-CEEF2C4D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0" b="95940" l="10000" r="90000">
                        <a14:foregroundMark x1="69205" y1="32019" x2="62386" y2="16241"/>
                        <a14:foregroundMark x1="62386" y1="16241" x2="57727" y2="10905"/>
                        <a14:foregroundMark x1="57727" y1="10905" x2="51136" y2="7889"/>
                        <a14:foregroundMark x1="51136" y1="7889" x2="44091" y2="7889"/>
                        <a14:foregroundMark x1="44091" y1="7889" x2="31364" y2="14501"/>
                        <a14:foregroundMark x1="31364" y1="14501" x2="27955" y2="20302"/>
                        <a14:foregroundMark x1="43409" y1="6729" x2="30568" y2="13109"/>
                        <a14:foregroundMark x1="30568" y1="13109" x2="27273" y2="19258"/>
                        <a14:foregroundMark x1="27273" y1="19258" x2="26023" y2="27378"/>
                        <a14:foregroundMark x1="42386" y1="8817" x2="49205" y2="6032"/>
                        <a14:foregroundMark x1="49205" y1="6032" x2="61932" y2="12297"/>
                        <a14:foregroundMark x1="61932" y1="12297" x2="67386" y2="17401"/>
                        <a14:foregroundMark x1="67386" y1="17401" x2="69773" y2="24014"/>
                        <a14:foregroundMark x1="69773" y1="24014" x2="67500" y2="36659"/>
                        <a14:foregroundMark x1="63523" y1="26450" x2="64091" y2="33295"/>
                        <a14:foregroundMark x1="70114" y1="29118" x2="70114" y2="29118"/>
                        <a14:foregroundMark x1="70341" y1="29930" x2="70341" y2="26798"/>
                        <a14:foregroundMark x1="70000" y1="19954" x2="66023" y2="14153"/>
                        <a14:foregroundMark x1="66023" y1="14153" x2="53636" y2="6729"/>
                        <a14:foregroundMark x1="53636" y1="6729" x2="53523" y2="6729"/>
                        <a14:foregroundMark x1="59318" y1="9165" x2="64773" y2="13805"/>
                        <a14:foregroundMark x1="64773" y1="13805" x2="64773" y2="14037"/>
                        <a14:foregroundMark x1="53864" y1="72738" x2="48068" y2="76450"/>
                        <a14:foregroundMark x1="48068" y1="76450" x2="40909" y2="72622"/>
                        <a14:foregroundMark x1="40909" y1="72622" x2="34091" y2="73666"/>
                        <a14:foregroundMark x1="34091" y1="73666" x2="25341" y2="85847"/>
                        <a14:foregroundMark x1="25341" y1="85847" x2="25000" y2="85847"/>
                        <a14:foregroundMark x1="51818" y1="72738" x2="58750" y2="65081"/>
                        <a14:foregroundMark x1="65227" y1="64385" x2="61932" y2="70534"/>
                        <a14:foregroundMark x1="61932" y1="70534" x2="53409" y2="75174"/>
                        <a14:foregroundMark x1="53409" y1="75174" x2="50227" y2="91299"/>
                        <a14:foregroundMark x1="50227" y1="91299" x2="58750" y2="91299"/>
                        <a14:foregroundMark x1="58750" y1="91299" x2="66591" y2="90951"/>
                        <a14:foregroundMark x1="66591" y1="90951" x2="71364" y2="82135"/>
                        <a14:foregroundMark x1="71364" y1="82135" x2="70455" y2="79002"/>
                        <a14:foregroundMark x1="70341" y1="69606" x2="74432" y2="78190"/>
                        <a14:foregroundMark x1="74432" y1="78190" x2="76018" y2="93673"/>
                        <a14:foregroundMark x1="43182" y1="85499" x2="45114" y2="88863"/>
                        <a14:backgroundMark x1="79205" y1="96984" x2="75455" y2="95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85" y="365125"/>
            <a:ext cx="7000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5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3431-5155-40D3-95B3-C84CCE02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89499"/>
            <a:ext cx="10515600" cy="1325563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Now</a:t>
            </a: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>
                <a:latin typeface="Baskerville Old Face" panose="02020602080505020303" pitchFamily="18" charset="0"/>
              </a:rPr>
              <a:t>Investigate </a:t>
            </a:r>
            <a:b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n-GB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84523-0E45-4C00-8383-050E1E12744D}"/>
              </a:ext>
            </a:extLst>
          </p:cNvPr>
          <p:cNvSpPr txBox="1"/>
          <p:nvPr/>
        </p:nvSpPr>
        <p:spPr>
          <a:xfrm>
            <a:off x="838200" y="4018309"/>
            <a:ext cx="6690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Consider</a:t>
            </a:r>
            <a:r>
              <a:rPr lang="en-GB" sz="4000" dirty="0">
                <a:latin typeface="Baskerville Old Face" panose="02020602080505020303" pitchFamily="18" charset="0"/>
              </a:rPr>
              <a:t> how might Briton’s have felt about further involvement in international affairs?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54D93-D355-46CD-B932-BC5DBE3B9EFE}"/>
              </a:ext>
            </a:extLst>
          </p:cNvPr>
          <p:cNvSpPr txBox="1"/>
          <p:nvPr/>
        </p:nvSpPr>
        <p:spPr>
          <a:xfrm>
            <a:off x="838200" y="1378886"/>
            <a:ext cx="6690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askerville Old Face" panose="02020602080505020303" pitchFamily="18" charset="0"/>
              </a:rPr>
              <a:t>Complete ‘The Diminished State’ booklet using the sources and interpretations to support your conclusions</a:t>
            </a:r>
          </a:p>
        </p:txBody>
      </p:sp>
      <p:pic>
        <p:nvPicPr>
          <p:cNvPr id="4098" name="Picture 2" descr="This Png File Is About Vector Silhouette , Harry S - Harry S Truman Png  Clipart (#3682690) - PinClipart">
            <a:extLst>
              <a:ext uri="{FF2B5EF4-FFF2-40B4-BE49-F238E27FC236}">
                <a16:creationId xmlns:a16="http://schemas.microsoft.com/office/drawing/2014/main" id="{DF5D02D1-3D88-4991-A7DA-CEEF2C4D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0" b="95940" l="10000" r="90000">
                        <a14:foregroundMark x1="69205" y1="32019" x2="62386" y2="16241"/>
                        <a14:foregroundMark x1="62386" y1="16241" x2="57727" y2="10905"/>
                        <a14:foregroundMark x1="57727" y1="10905" x2="51136" y2="7889"/>
                        <a14:foregroundMark x1="51136" y1="7889" x2="44091" y2="7889"/>
                        <a14:foregroundMark x1="44091" y1="7889" x2="31364" y2="14501"/>
                        <a14:foregroundMark x1="31364" y1="14501" x2="27955" y2="20302"/>
                        <a14:foregroundMark x1="43409" y1="6729" x2="30568" y2="13109"/>
                        <a14:foregroundMark x1="30568" y1="13109" x2="27273" y2="19258"/>
                        <a14:foregroundMark x1="27273" y1="19258" x2="26023" y2="27378"/>
                        <a14:foregroundMark x1="42386" y1="8817" x2="49205" y2="6032"/>
                        <a14:foregroundMark x1="49205" y1="6032" x2="61932" y2="12297"/>
                        <a14:foregroundMark x1="61932" y1="12297" x2="67386" y2="17401"/>
                        <a14:foregroundMark x1="67386" y1="17401" x2="69773" y2="24014"/>
                        <a14:foregroundMark x1="69773" y1="24014" x2="67500" y2="36659"/>
                        <a14:foregroundMark x1="63523" y1="26450" x2="64091" y2="33295"/>
                        <a14:foregroundMark x1="70114" y1="29118" x2="70114" y2="29118"/>
                        <a14:foregroundMark x1="70341" y1="29930" x2="70341" y2="26798"/>
                        <a14:foregroundMark x1="70000" y1="19954" x2="66023" y2="14153"/>
                        <a14:foregroundMark x1="66023" y1="14153" x2="53636" y2="6729"/>
                        <a14:foregroundMark x1="53636" y1="6729" x2="53523" y2="6729"/>
                        <a14:foregroundMark x1="59318" y1="9165" x2="64773" y2="13805"/>
                        <a14:foregroundMark x1="64773" y1="13805" x2="64773" y2="14037"/>
                        <a14:foregroundMark x1="53864" y1="72738" x2="48068" y2="76450"/>
                        <a14:foregroundMark x1="48068" y1="76450" x2="40909" y2="72622"/>
                        <a14:foregroundMark x1="40909" y1="72622" x2="34091" y2="73666"/>
                        <a14:foregroundMark x1="34091" y1="73666" x2="25341" y2="85847"/>
                        <a14:foregroundMark x1="25341" y1="85847" x2="25000" y2="85847"/>
                        <a14:foregroundMark x1="51818" y1="72738" x2="58750" y2="65081"/>
                        <a14:foregroundMark x1="65227" y1="64385" x2="61932" y2="70534"/>
                        <a14:foregroundMark x1="61932" y1="70534" x2="53409" y2="75174"/>
                        <a14:foregroundMark x1="53409" y1="75174" x2="50227" y2="91299"/>
                        <a14:foregroundMark x1="50227" y1="91299" x2="58750" y2="91299"/>
                        <a14:foregroundMark x1="58750" y1="91299" x2="66591" y2="90951"/>
                        <a14:foregroundMark x1="66591" y1="90951" x2="71364" y2="82135"/>
                        <a14:foregroundMark x1="71364" y1="82135" x2="70455" y2="79002"/>
                        <a14:foregroundMark x1="70341" y1="69606" x2="74432" y2="78190"/>
                        <a14:foregroundMark x1="74432" y1="78190" x2="76018" y2="93673"/>
                        <a14:foregroundMark x1="43182" y1="85499" x2="45114" y2="88863"/>
                        <a14:backgroundMark x1="79205" y1="96984" x2="75455" y2="95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40" y="2880951"/>
            <a:ext cx="4332886" cy="424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5624C5-9A4D-4F9E-8956-99235C40EBB6}"/>
              </a:ext>
            </a:extLst>
          </p:cNvPr>
          <p:cNvGrpSpPr/>
          <p:nvPr/>
        </p:nvGrpSpPr>
        <p:grpSpPr>
          <a:xfrm>
            <a:off x="10862171" y="0"/>
            <a:ext cx="1329829" cy="763398"/>
            <a:chOff x="10504014" y="315501"/>
            <a:chExt cx="1329829" cy="763398"/>
          </a:xfrm>
        </p:grpSpPr>
        <p:pic>
          <p:nvPicPr>
            <p:cNvPr id="10" name="Graphic 9" descr="Hourglass 60%">
              <a:extLst>
                <a:ext uri="{FF2B5EF4-FFF2-40B4-BE49-F238E27FC236}">
                  <a16:creationId xmlns:a16="http://schemas.microsoft.com/office/drawing/2014/main" id="{1148F68B-5793-44F1-BD30-13DF86B86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70445" y="315501"/>
              <a:ext cx="763398" cy="763398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24AA81-E226-4B53-85DF-8F3E1DA41202}"/>
                </a:ext>
              </a:extLst>
            </p:cNvPr>
            <p:cNvSpPr/>
            <p:nvPr/>
          </p:nvSpPr>
          <p:spPr>
            <a:xfrm>
              <a:off x="10504014" y="395021"/>
              <a:ext cx="604022" cy="604022"/>
            </a:xfrm>
            <a:custGeom>
              <a:avLst/>
              <a:gdLst>
                <a:gd name="connsiteX0" fmla="*/ 302011 w 604022"/>
                <a:gd name="connsiteY0" fmla="*/ 15904 h 604022"/>
                <a:gd name="connsiteX1" fmla="*/ 588119 w 604022"/>
                <a:gd name="connsiteY1" fmla="*/ 302011 h 604022"/>
                <a:gd name="connsiteX2" fmla="*/ 302011 w 604022"/>
                <a:gd name="connsiteY2" fmla="*/ 588119 h 604022"/>
                <a:gd name="connsiteX3" fmla="*/ 15904 w 604022"/>
                <a:gd name="connsiteY3" fmla="*/ 302011 h 604022"/>
                <a:gd name="connsiteX4" fmla="*/ 302011 w 604022"/>
                <a:gd name="connsiteY4" fmla="*/ 15904 h 604022"/>
                <a:gd name="connsiteX5" fmla="*/ 302011 w 604022"/>
                <a:gd name="connsiteY5" fmla="*/ 0 h 604022"/>
                <a:gd name="connsiteX6" fmla="*/ 0 w 604022"/>
                <a:gd name="connsiteY6" fmla="*/ 302011 h 604022"/>
                <a:gd name="connsiteX7" fmla="*/ 302011 w 604022"/>
                <a:gd name="connsiteY7" fmla="*/ 604023 h 604022"/>
                <a:gd name="connsiteX8" fmla="*/ 604023 w 604022"/>
                <a:gd name="connsiteY8" fmla="*/ 302011 h 604022"/>
                <a:gd name="connsiteX9" fmla="*/ 302298 w 604022"/>
                <a:gd name="connsiteY9" fmla="*/ 0 h 604022"/>
                <a:gd name="connsiteX10" fmla="*/ 302011 w 604022"/>
                <a:gd name="connsiteY10" fmla="*/ 0 h 60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022" h="604022">
                  <a:moveTo>
                    <a:pt x="302011" y="15904"/>
                  </a:moveTo>
                  <a:cubicBezTo>
                    <a:pt x="460024" y="15904"/>
                    <a:pt x="588119" y="143998"/>
                    <a:pt x="588119" y="302011"/>
                  </a:cubicBezTo>
                  <a:cubicBezTo>
                    <a:pt x="588119" y="460025"/>
                    <a:pt x="460024" y="588119"/>
                    <a:pt x="302011" y="588119"/>
                  </a:cubicBezTo>
                  <a:cubicBezTo>
                    <a:pt x="143998" y="588119"/>
                    <a:pt x="15904" y="460025"/>
                    <a:pt x="15904" y="302011"/>
                  </a:cubicBezTo>
                  <a:cubicBezTo>
                    <a:pt x="16084" y="144073"/>
                    <a:pt x="144073" y="16084"/>
                    <a:pt x="302011" y="15904"/>
                  </a:cubicBezTo>
                  <a:moveTo>
                    <a:pt x="302011" y="0"/>
                  </a:moveTo>
                  <a:cubicBezTo>
                    <a:pt x="135215" y="0"/>
                    <a:pt x="0" y="135215"/>
                    <a:pt x="0" y="302011"/>
                  </a:cubicBezTo>
                  <a:cubicBezTo>
                    <a:pt x="0" y="468808"/>
                    <a:pt x="135215" y="604023"/>
                    <a:pt x="302011" y="604023"/>
                  </a:cubicBezTo>
                  <a:cubicBezTo>
                    <a:pt x="468808" y="604023"/>
                    <a:pt x="604023" y="468808"/>
                    <a:pt x="604023" y="302011"/>
                  </a:cubicBezTo>
                  <a:cubicBezTo>
                    <a:pt x="604102" y="135294"/>
                    <a:pt x="469015" y="79"/>
                    <a:pt x="302298" y="0"/>
                  </a:cubicBezTo>
                  <a:cubicBezTo>
                    <a:pt x="302202" y="0"/>
                    <a:pt x="302107" y="0"/>
                    <a:pt x="302011" y="0"/>
                  </a:cubicBezTo>
                  <a:close/>
                </a:path>
              </a:pathLst>
            </a:custGeom>
            <a:solidFill>
              <a:srgbClr val="000000"/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GB" sz="2400" dirty="0">
                  <a:latin typeface="Abadi Extra Light" panose="020B0204020104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3C19258B-31D2-4CAC-B93C-BA5038301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178" y="232787"/>
            <a:ext cx="1061222" cy="1061222"/>
          </a:xfrm>
          <a:prstGeom prst="rect">
            <a:avLst/>
          </a:prstGeom>
        </p:spPr>
      </p:pic>
      <p:pic>
        <p:nvPicPr>
          <p:cNvPr id="12" name="Content Placeholder 3" descr="The Attlee Foundation">
            <a:extLst>
              <a:ext uri="{FF2B5EF4-FFF2-40B4-BE49-F238E27FC236}">
                <a16:creationId xmlns:a16="http://schemas.microsoft.com/office/drawing/2014/main" id="{25AE7EEC-612D-4A0E-9B2C-72F03511A5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29" y="441681"/>
            <a:ext cx="2334435" cy="2916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91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3431-5155-40D3-95B3-C84CCE02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584" y="821995"/>
            <a:ext cx="10515600" cy="1178626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solidFill>
                  <a:srgbClr val="FF0000"/>
                </a:solidFill>
                <a:latin typeface="Baskerville Old Face" panose="02020602080505020303" pitchFamily="18" charset="0"/>
              </a:rPr>
              <a:t>Britain</a:t>
            </a:r>
            <a: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lang="en-GB" dirty="0">
                <a:latin typeface="Baskerville Old Face" panose="02020602080505020303" pitchFamily="18" charset="0"/>
              </a:rPr>
              <a:t>and Berlin</a:t>
            </a:r>
            <a:br>
              <a:rPr lang="en-GB" dirty="0">
                <a:solidFill>
                  <a:srgbClr val="FF0000"/>
                </a:solidFill>
                <a:latin typeface="Baskerville Old Face" panose="02020602080505020303" pitchFamily="18" charset="0"/>
              </a:rPr>
            </a:br>
            <a:endParaRPr lang="en-GB" u="sng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8B48F-AA45-4E5D-BB3A-15721813D1CF}"/>
              </a:ext>
            </a:extLst>
          </p:cNvPr>
          <p:cNvSpPr txBox="1"/>
          <p:nvPr/>
        </p:nvSpPr>
        <p:spPr>
          <a:xfrm>
            <a:off x="415958" y="4266571"/>
            <a:ext cx="669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  <a:hlinkClick r:id="rId3"/>
              </a:rPr>
              <a:t>Berlin –The Crisis</a:t>
            </a:r>
            <a:endParaRPr lang="en-GB" sz="4000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84523-0E45-4C00-8383-050E1E12744D}"/>
              </a:ext>
            </a:extLst>
          </p:cNvPr>
          <p:cNvSpPr txBox="1"/>
          <p:nvPr/>
        </p:nvSpPr>
        <p:spPr>
          <a:xfrm>
            <a:off x="415958" y="4974457"/>
            <a:ext cx="669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  <a:hlinkClick r:id="rId4"/>
              </a:rPr>
              <a:t>Berlin Ready for Winter</a:t>
            </a:r>
            <a:endParaRPr lang="en-GB" sz="4000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54D93-D355-46CD-B932-BC5DBE3B9EFE}"/>
              </a:ext>
            </a:extLst>
          </p:cNvPr>
          <p:cNvSpPr txBox="1"/>
          <p:nvPr/>
        </p:nvSpPr>
        <p:spPr>
          <a:xfrm>
            <a:off x="415958" y="1712026"/>
            <a:ext cx="6690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4000" dirty="0">
                <a:latin typeface="Baskerville Old Face" panose="02020602080505020303" pitchFamily="18" charset="0"/>
              </a:rPr>
              <a:t>As you know Britain controlled territory in Berlin, the following footage comes from the British sector</a:t>
            </a:r>
          </a:p>
        </p:txBody>
      </p:sp>
      <p:pic>
        <p:nvPicPr>
          <p:cNvPr id="4" name="Graphic 3" descr="Film reel">
            <a:extLst>
              <a:ext uri="{FF2B5EF4-FFF2-40B4-BE49-F238E27FC236}">
                <a16:creationId xmlns:a16="http://schemas.microsoft.com/office/drawing/2014/main" id="{4C690657-FF90-4330-9138-D207334AA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958" y="527249"/>
            <a:ext cx="1178626" cy="1178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C5400B-7063-418B-BC39-C6906AC2E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89" y="1291584"/>
            <a:ext cx="5201153" cy="42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1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45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Abadi Extra Light</vt:lpstr>
      <vt:lpstr>Arial</vt:lpstr>
      <vt:lpstr>Baskerville Old Face</vt:lpstr>
      <vt:lpstr>Calibri</vt:lpstr>
      <vt:lpstr>Calibri Light</vt:lpstr>
      <vt:lpstr>Courier New</vt:lpstr>
      <vt:lpstr>Office Theme</vt:lpstr>
      <vt:lpstr>PowerPoint Presentation</vt:lpstr>
      <vt:lpstr>‘A Diminished State’ Governing Post-War Britain</vt:lpstr>
      <vt:lpstr>Clement Attlee  ‘A Modest Man With Much To Be Modest About’</vt:lpstr>
      <vt:lpstr>In The Shadow of Churchill? </vt:lpstr>
      <vt:lpstr>Labour for… </vt:lpstr>
      <vt:lpstr>‘Advance Britannia’ </vt:lpstr>
      <vt:lpstr>The American Problem </vt:lpstr>
      <vt:lpstr>Now Investigate  </vt:lpstr>
      <vt:lpstr>Britain and Berlin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 Ager</dc:creator>
  <cp:lastModifiedBy>Anastasia Galvin</cp:lastModifiedBy>
  <cp:revision>22</cp:revision>
  <dcterms:created xsi:type="dcterms:W3CDTF">2020-11-07T13:37:54Z</dcterms:created>
  <dcterms:modified xsi:type="dcterms:W3CDTF">2020-11-09T11:20:02Z</dcterms:modified>
</cp:coreProperties>
</file>