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2" r:id="rId9"/>
    <p:sldId id="263" r:id="rId10"/>
    <p:sldId id="264"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C93209-81BE-4EBC-830B-9D0909672BD4}" v="8" dt="2021-02-03T18:04:11.205"/>
    <p1510:client id="{B1781677-B0B6-9434-D893-5ACDFEE8FB5D}" v="17" dt="2021-02-03T19:22:41.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83" d="100"/>
          <a:sy n="83" d="100"/>
        </p:scale>
        <p:origin x="63"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Galvin" userId="S::agalvin@kes.net::2d39f159-777b-4bad-8899-bf8dfc77b0ad" providerId="AD" clId="Web-{B1781677-B0B6-9434-D893-5ACDFEE8FB5D}"/>
    <pc:docChg chg="modSld">
      <pc:chgData name="Anastasia Galvin" userId="S::agalvin@kes.net::2d39f159-777b-4bad-8899-bf8dfc77b0ad" providerId="AD" clId="Web-{B1781677-B0B6-9434-D893-5ACDFEE8FB5D}" dt="2021-02-03T19:22:41.024" v="13" actId="20577"/>
      <pc:docMkLst>
        <pc:docMk/>
      </pc:docMkLst>
      <pc:sldChg chg="modSp">
        <pc:chgData name="Anastasia Galvin" userId="S::agalvin@kes.net::2d39f159-777b-4bad-8899-bf8dfc77b0ad" providerId="AD" clId="Web-{B1781677-B0B6-9434-D893-5ACDFEE8FB5D}" dt="2021-02-03T19:22:41.024" v="13" actId="20577"/>
        <pc:sldMkLst>
          <pc:docMk/>
          <pc:sldMk cId="3032985973" sldId="256"/>
        </pc:sldMkLst>
        <pc:spChg chg="mod">
          <ac:chgData name="Anastasia Galvin" userId="S::agalvin@kes.net::2d39f159-777b-4bad-8899-bf8dfc77b0ad" providerId="AD" clId="Web-{B1781677-B0B6-9434-D893-5ACDFEE8FB5D}" dt="2021-02-03T19:22:41.024" v="13" actId="20577"/>
          <ac:spMkLst>
            <pc:docMk/>
            <pc:sldMk cId="3032985973" sldId="256"/>
            <ac:spMk id="2" creationId="{0740910D-A998-4511-A8D6-2BD4A48BD0E1}"/>
          </ac:spMkLst>
        </pc:spChg>
      </pc:sldChg>
      <pc:sldChg chg="modTransition">
        <pc:chgData name="Anastasia Galvin" userId="S::agalvin@kes.net::2d39f159-777b-4bad-8899-bf8dfc77b0ad" providerId="AD" clId="Web-{B1781677-B0B6-9434-D893-5ACDFEE8FB5D}" dt="2021-02-03T18:28:23.370" v="0"/>
        <pc:sldMkLst>
          <pc:docMk/>
          <pc:sldMk cId="2403225959" sldId="257"/>
        </pc:sldMkLst>
      </pc:sldChg>
      <pc:sldChg chg="modTransition">
        <pc:chgData name="Anastasia Galvin" userId="S::agalvin@kes.net::2d39f159-777b-4bad-8899-bf8dfc77b0ad" providerId="AD" clId="Web-{B1781677-B0B6-9434-D893-5ACDFEE8FB5D}" dt="2021-02-03T18:28:23.370" v="1"/>
        <pc:sldMkLst>
          <pc:docMk/>
          <pc:sldMk cId="965237969" sldId="258"/>
        </pc:sldMkLst>
      </pc:sldChg>
      <pc:sldChg chg="modTransition">
        <pc:chgData name="Anastasia Galvin" userId="S::agalvin@kes.net::2d39f159-777b-4bad-8899-bf8dfc77b0ad" providerId="AD" clId="Web-{B1781677-B0B6-9434-D893-5ACDFEE8FB5D}" dt="2021-02-03T18:28:23.370" v="2"/>
        <pc:sldMkLst>
          <pc:docMk/>
          <pc:sldMk cId="3893054149" sldId="259"/>
        </pc:sldMkLst>
      </pc:sldChg>
      <pc:sldChg chg="modTransition">
        <pc:chgData name="Anastasia Galvin" userId="S::agalvin@kes.net::2d39f159-777b-4bad-8899-bf8dfc77b0ad" providerId="AD" clId="Web-{B1781677-B0B6-9434-D893-5ACDFEE8FB5D}" dt="2021-02-03T18:28:23.370" v="3"/>
        <pc:sldMkLst>
          <pc:docMk/>
          <pc:sldMk cId="1978390266" sldId="260"/>
        </pc:sldMkLst>
      </pc:sldChg>
      <pc:sldChg chg="modTransition">
        <pc:chgData name="Anastasia Galvin" userId="S::agalvin@kes.net::2d39f159-777b-4bad-8899-bf8dfc77b0ad" providerId="AD" clId="Web-{B1781677-B0B6-9434-D893-5ACDFEE8FB5D}" dt="2021-02-03T18:28:23.370" v="4"/>
        <pc:sldMkLst>
          <pc:docMk/>
          <pc:sldMk cId="3167998668" sldId="261"/>
        </pc:sldMkLst>
      </pc:sldChg>
      <pc:sldChg chg="modTransition">
        <pc:chgData name="Anastasia Galvin" userId="S::agalvin@kes.net::2d39f159-777b-4bad-8899-bf8dfc77b0ad" providerId="AD" clId="Web-{B1781677-B0B6-9434-D893-5ACDFEE8FB5D}" dt="2021-02-03T18:28:23.370" v="6"/>
        <pc:sldMkLst>
          <pc:docMk/>
          <pc:sldMk cId="1025505547" sldId="262"/>
        </pc:sldMkLst>
      </pc:sldChg>
      <pc:sldChg chg="modTransition">
        <pc:chgData name="Anastasia Galvin" userId="S::agalvin@kes.net::2d39f159-777b-4bad-8899-bf8dfc77b0ad" providerId="AD" clId="Web-{B1781677-B0B6-9434-D893-5ACDFEE8FB5D}" dt="2021-02-03T18:28:23.370" v="7"/>
        <pc:sldMkLst>
          <pc:docMk/>
          <pc:sldMk cId="3814244472" sldId="263"/>
        </pc:sldMkLst>
      </pc:sldChg>
      <pc:sldChg chg="modTransition">
        <pc:chgData name="Anastasia Galvin" userId="S::agalvin@kes.net::2d39f159-777b-4bad-8899-bf8dfc77b0ad" providerId="AD" clId="Web-{B1781677-B0B6-9434-D893-5ACDFEE8FB5D}" dt="2021-02-03T18:28:23.370" v="8"/>
        <pc:sldMkLst>
          <pc:docMk/>
          <pc:sldMk cId="905773326" sldId="264"/>
        </pc:sldMkLst>
      </pc:sldChg>
      <pc:sldChg chg="modTransition">
        <pc:chgData name="Anastasia Galvin" userId="S::agalvin@kes.net::2d39f159-777b-4bad-8899-bf8dfc77b0ad" providerId="AD" clId="Web-{B1781677-B0B6-9434-D893-5ACDFEE8FB5D}" dt="2021-02-03T18:28:23.370" v="5"/>
        <pc:sldMkLst>
          <pc:docMk/>
          <pc:sldMk cId="3530744828" sldId="265"/>
        </pc:sldMkLst>
      </pc:sldChg>
      <pc:sldChg chg="modTransition">
        <pc:chgData name="Anastasia Galvin" userId="S::agalvin@kes.net::2d39f159-777b-4bad-8899-bf8dfc77b0ad" providerId="AD" clId="Web-{B1781677-B0B6-9434-D893-5ACDFEE8FB5D}" dt="2021-02-03T18:28:23.370" v="9"/>
        <pc:sldMkLst>
          <pc:docMk/>
          <pc:sldMk cId="697073926" sldId="266"/>
        </pc:sldMkLst>
      </pc:sldChg>
      <pc:sldChg chg="modTransition">
        <pc:chgData name="Anastasia Galvin" userId="S::agalvin@kes.net::2d39f159-777b-4bad-8899-bf8dfc77b0ad" providerId="AD" clId="Web-{B1781677-B0B6-9434-D893-5ACDFEE8FB5D}" dt="2021-02-03T18:28:23.370" v="10"/>
        <pc:sldMkLst>
          <pc:docMk/>
          <pc:sldMk cId="3942073181" sldId="267"/>
        </pc:sldMkLst>
      </pc:sldChg>
    </pc:docChg>
  </pc:docChgLst>
  <pc:docChgLst>
    <pc:chgData name="Anastasia Galvin" userId="2d39f159-777b-4bad-8899-bf8dfc77b0ad" providerId="ADAL" clId="{45C93209-81BE-4EBC-830B-9D0909672BD4}"/>
    <pc:docChg chg="undo custSel addSld modSld">
      <pc:chgData name="Anastasia Galvin" userId="2d39f159-777b-4bad-8899-bf8dfc77b0ad" providerId="ADAL" clId="{45C93209-81BE-4EBC-830B-9D0909672BD4}" dt="2021-02-03T18:04:53.830" v="427" actId="1076"/>
      <pc:docMkLst>
        <pc:docMk/>
      </pc:docMkLst>
      <pc:sldChg chg="modSp new mod">
        <pc:chgData name="Anastasia Galvin" userId="2d39f159-777b-4bad-8899-bf8dfc77b0ad" providerId="ADAL" clId="{45C93209-81BE-4EBC-830B-9D0909672BD4}" dt="2021-02-03T18:03:23.239" v="393" actId="403"/>
        <pc:sldMkLst>
          <pc:docMk/>
          <pc:sldMk cId="697073926" sldId="266"/>
        </pc:sldMkLst>
        <pc:spChg chg="mod">
          <ac:chgData name="Anastasia Galvin" userId="2d39f159-777b-4bad-8899-bf8dfc77b0ad" providerId="ADAL" clId="{45C93209-81BE-4EBC-830B-9D0909672BD4}" dt="2021-02-03T17:41:24.510" v="299" actId="20577"/>
          <ac:spMkLst>
            <pc:docMk/>
            <pc:sldMk cId="697073926" sldId="266"/>
            <ac:spMk id="2" creationId="{A477355E-F11C-41FC-9C58-CB36EF8101ED}"/>
          </ac:spMkLst>
        </pc:spChg>
        <pc:spChg chg="mod">
          <ac:chgData name="Anastasia Galvin" userId="2d39f159-777b-4bad-8899-bf8dfc77b0ad" providerId="ADAL" clId="{45C93209-81BE-4EBC-830B-9D0909672BD4}" dt="2021-02-03T18:03:23.239" v="393" actId="403"/>
          <ac:spMkLst>
            <pc:docMk/>
            <pc:sldMk cId="697073926" sldId="266"/>
            <ac:spMk id="3" creationId="{04B0C5E5-19CB-4FA8-A86C-D6299FBCA936}"/>
          </ac:spMkLst>
        </pc:spChg>
      </pc:sldChg>
      <pc:sldChg chg="addSp modSp new mod setBg">
        <pc:chgData name="Anastasia Galvin" userId="2d39f159-777b-4bad-8899-bf8dfc77b0ad" providerId="ADAL" clId="{45C93209-81BE-4EBC-830B-9D0909672BD4}" dt="2021-02-03T18:04:53.830" v="427" actId="1076"/>
        <pc:sldMkLst>
          <pc:docMk/>
          <pc:sldMk cId="3942073181" sldId="267"/>
        </pc:sldMkLst>
        <pc:spChg chg="mod">
          <ac:chgData name="Anastasia Galvin" userId="2d39f159-777b-4bad-8899-bf8dfc77b0ad" providerId="ADAL" clId="{45C93209-81BE-4EBC-830B-9D0909672BD4}" dt="2021-02-03T18:04:24.859" v="412" actId="26606"/>
          <ac:spMkLst>
            <pc:docMk/>
            <pc:sldMk cId="3942073181" sldId="267"/>
            <ac:spMk id="2" creationId="{7B776F61-CFE8-4F62-8244-9A5A39784D4A}"/>
          </ac:spMkLst>
        </pc:spChg>
        <pc:spChg chg="mod">
          <ac:chgData name="Anastasia Galvin" userId="2d39f159-777b-4bad-8899-bf8dfc77b0ad" providerId="ADAL" clId="{45C93209-81BE-4EBC-830B-9D0909672BD4}" dt="2021-02-03T18:04:53.830" v="427" actId="1076"/>
          <ac:spMkLst>
            <pc:docMk/>
            <pc:sldMk cId="3942073181" sldId="267"/>
            <ac:spMk id="3" creationId="{52961643-0D11-4AB2-8648-D36FF302C72B}"/>
          </ac:spMkLst>
        </pc:spChg>
        <pc:spChg chg="add">
          <ac:chgData name="Anastasia Galvin" userId="2d39f159-777b-4bad-8899-bf8dfc77b0ad" providerId="ADAL" clId="{45C93209-81BE-4EBC-830B-9D0909672BD4}" dt="2021-02-03T18:04:24.859" v="412" actId="26606"/>
          <ac:spMkLst>
            <pc:docMk/>
            <pc:sldMk cId="3942073181" sldId="267"/>
            <ac:spMk id="8" creationId="{A2679492-7988-4050-9056-542444452411}"/>
          </ac:spMkLst>
        </pc:spChg>
        <pc:spChg chg="add">
          <ac:chgData name="Anastasia Galvin" userId="2d39f159-777b-4bad-8899-bf8dfc77b0ad" providerId="ADAL" clId="{45C93209-81BE-4EBC-830B-9D0909672BD4}" dt="2021-02-03T18:04:24.859" v="412" actId="26606"/>
          <ac:spMkLst>
            <pc:docMk/>
            <pc:sldMk cId="3942073181" sldId="267"/>
            <ac:spMk id="10" creationId="{B091B163-7D61-4891-ABCF-5C13D9C418D0}"/>
          </ac:spMkLst>
        </pc:spChg>
        <pc:grpChg chg="add">
          <ac:chgData name="Anastasia Galvin" userId="2d39f159-777b-4bad-8899-bf8dfc77b0ad" providerId="ADAL" clId="{45C93209-81BE-4EBC-830B-9D0909672BD4}" dt="2021-02-03T18:04:24.859" v="412" actId="26606"/>
          <ac:grpSpMkLst>
            <pc:docMk/>
            <pc:sldMk cId="3942073181" sldId="267"/>
            <ac:grpSpMk id="12" creationId="{0474DF76-993E-44DE-AFB0-C416182ACECF}"/>
          </ac:grpSpMkLst>
        </pc:grpChg>
        <pc:cxnChg chg="add">
          <ac:chgData name="Anastasia Galvin" userId="2d39f159-777b-4bad-8899-bf8dfc77b0ad" providerId="ADAL" clId="{45C93209-81BE-4EBC-830B-9D0909672BD4}" dt="2021-02-03T18:04:24.859" v="412" actId="26606"/>
          <ac:cxnSpMkLst>
            <pc:docMk/>
            <pc:sldMk cId="3942073181" sldId="267"/>
            <ac:cxnSpMk id="17" creationId="{C49DA8F6-BCC1-4447-B54C-57856834B94B}"/>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EB8E8-7AC5-442F-AE5D-01607431E1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FB22FF-DDBE-48AC-B0D8-F48527029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5BD0208-D6F9-42AC-9C13-E1B2BA6A193B}"/>
              </a:ext>
            </a:extLst>
          </p:cNvPr>
          <p:cNvSpPr>
            <a:spLocks noGrp="1"/>
          </p:cNvSpPr>
          <p:nvPr>
            <p:ph type="dt" sz="half" idx="10"/>
          </p:nvPr>
        </p:nvSpPr>
        <p:spPr/>
        <p:txBody>
          <a:bodyPr/>
          <a:lstStyle/>
          <a:p>
            <a:fld id="{7AECE293-E22F-40C4-B984-B20A7F582870}" type="datetimeFigureOut">
              <a:rPr lang="en-GB" smtClean="0"/>
              <a:t>03/02/2021</a:t>
            </a:fld>
            <a:endParaRPr lang="en-GB"/>
          </a:p>
        </p:txBody>
      </p:sp>
      <p:sp>
        <p:nvSpPr>
          <p:cNvPr id="5" name="Footer Placeholder 4">
            <a:extLst>
              <a:ext uri="{FF2B5EF4-FFF2-40B4-BE49-F238E27FC236}">
                <a16:creationId xmlns:a16="http://schemas.microsoft.com/office/drawing/2014/main" id="{2198E2C0-9127-40BD-B952-9C4F334E08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9F5DD9-DB5A-4A16-9B36-C83B4249B751}"/>
              </a:ext>
            </a:extLst>
          </p:cNvPr>
          <p:cNvSpPr>
            <a:spLocks noGrp="1"/>
          </p:cNvSpPr>
          <p:nvPr>
            <p:ph type="sldNum" sz="quarter" idx="12"/>
          </p:nvPr>
        </p:nvSpPr>
        <p:spPr/>
        <p:txBody>
          <a:bodyPr/>
          <a:lstStyle/>
          <a:p>
            <a:fld id="{C3B0B6D9-E2D8-453D-ACEB-F79A44D756B5}" type="slidenum">
              <a:rPr lang="en-GB" smtClean="0"/>
              <a:t>‹#›</a:t>
            </a:fld>
            <a:endParaRPr lang="en-GB"/>
          </a:p>
        </p:txBody>
      </p:sp>
    </p:spTree>
    <p:extLst>
      <p:ext uri="{BB962C8B-B14F-4D97-AF65-F5344CB8AC3E}">
        <p14:creationId xmlns:p14="http://schemas.microsoft.com/office/powerpoint/2010/main" val="144510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823B3-280C-403D-817F-95289D8225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7B21B9-BA24-4B68-953F-1EC4062FF6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1D1849-D087-436B-93D6-815C3502B543}"/>
              </a:ext>
            </a:extLst>
          </p:cNvPr>
          <p:cNvSpPr>
            <a:spLocks noGrp="1"/>
          </p:cNvSpPr>
          <p:nvPr>
            <p:ph type="dt" sz="half" idx="10"/>
          </p:nvPr>
        </p:nvSpPr>
        <p:spPr/>
        <p:txBody>
          <a:bodyPr/>
          <a:lstStyle/>
          <a:p>
            <a:fld id="{7AECE293-E22F-40C4-B984-B20A7F582870}" type="datetimeFigureOut">
              <a:rPr lang="en-GB" smtClean="0"/>
              <a:t>03/02/2021</a:t>
            </a:fld>
            <a:endParaRPr lang="en-GB"/>
          </a:p>
        </p:txBody>
      </p:sp>
      <p:sp>
        <p:nvSpPr>
          <p:cNvPr id="5" name="Footer Placeholder 4">
            <a:extLst>
              <a:ext uri="{FF2B5EF4-FFF2-40B4-BE49-F238E27FC236}">
                <a16:creationId xmlns:a16="http://schemas.microsoft.com/office/drawing/2014/main" id="{28A6CCF0-FF7B-4E36-8692-DB8D4A91EF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6ED210-70C9-4D61-8F76-FB508503263F}"/>
              </a:ext>
            </a:extLst>
          </p:cNvPr>
          <p:cNvSpPr>
            <a:spLocks noGrp="1"/>
          </p:cNvSpPr>
          <p:nvPr>
            <p:ph type="sldNum" sz="quarter" idx="12"/>
          </p:nvPr>
        </p:nvSpPr>
        <p:spPr/>
        <p:txBody>
          <a:bodyPr/>
          <a:lstStyle/>
          <a:p>
            <a:fld id="{C3B0B6D9-E2D8-453D-ACEB-F79A44D756B5}" type="slidenum">
              <a:rPr lang="en-GB" smtClean="0"/>
              <a:t>‹#›</a:t>
            </a:fld>
            <a:endParaRPr lang="en-GB"/>
          </a:p>
        </p:txBody>
      </p:sp>
    </p:spTree>
    <p:extLst>
      <p:ext uri="{BB962C8B-B14F-4D97-AF65-F5344CB8AC3E}">
        <p14:creationId xmlns:p14="http://schemas.microsoft.com/office/powerpoint/2010/main" val="58600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F1626D-135E-4337-A33C-F9ECB0D245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8E51A1-85FB-4F3B-8618-CEAF864ED1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6A4725-A2D6-4640-95F9-575FA793273A}"/>
              </a:ext>
            </a:extLst>
          </p:cNvPr>
          <p:cNvSpPr>
            <a:spLocks noGrp="1"/>
          </p:cNvSpPr>
          <p:nvPr>
            <p:ph type="dt" sz="half" idx="10"/>
          </p:nvPr>
        </p:nvSpPr>
        <p:spPr/>
        <p:txBody>
          <a:bodyPr/>
          <a:lstStyle/>
          <a:p>
            <a:fld id="{7AECE293-E22F-40C4-B984-B20A7F582870}" type="datetimeFigureOut">
              <a:rPr lang="en-GB" smtClean="0"/>
              <a:t>03/02/2021</a:t>
            </a:fld>
            <a:endParaRPr lang="en-GB"/>
          </a:p>
        </p:txBody>
      </p:sp>
      <p:sp>
        <p:nvSpPr>
          <p:cNvPr id="5" name="Footer Placeholder 4">
            <a:extLst>
              <a:ext uri="{FF2B5EF4-FFF2-40B4-BE49-F238E27FC236}">
                <a16:creationId xmlns:a16="http://schemas.microsoft.com/office/drawing/2014/main" id="{CBE967B7-55CB-4EF9-AC3F-2A1A46A00E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D7C663-AF01-4B3D-B804-79DF4E145A19}"/>
              </a:ext>
            </a:extLst>
          </p:cNvPr>
          <p:cNvSpPr>
            <a:spLocks noGrp="1"/>
          </p:cNvSpPr>
          <p:nvPr>
            <p:ph type="sldNum" sz="quarter" idx="12"/>
          </p:nvPr>
        </p:nvSpPr>
        <p:spPr/>
        <p:txBody>
          <a:bodyPr/>
          <a:lstStyle/>
          <a:p>
            <a:fld id="{C3B0B6D9-E2D8-453D-ACEB-F79A44D756B5}" type="slidenum">
              <a:rPr lang="en-GB" smtClean="0"/>
              <a:t>‹#›</a:t>
            </a:fld>
            <a:endParaRPr lang="en-GB"/>
          </a:p>
        </p:txBody>
      </p:sp>
    </p:spTree>
    <p:extLst>
      <p:ext uri="{BB962C8B-B14F-4D97-AF65-F5344CB8AC3E}">
        <p14:creationId xmlns:p14="http://schemas.microsoft.com/office/powerpoint/2010/main" val="414879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7E46-319A-4041-B11E-9058E83058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13F6A1-B3B4-4182-9484-8FFE8D2080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11406A-FD84-474B-B472-A57ACE2F22A0}"/>
              </a:ext>
            </a:extLst>
          </p:cNvPr>
          <p:cNvSpPr>
            <a:spLocks noGrp="1"/>
          </p:cNvSpPr>
          <p:nvPr>
            <p:ph type="dt" sz="half" idx="10"/>
          </p:nvPr>
        </p:nvSpPr>
        <p:spPr/>
        <p:txBody>
          <a:bodyPr/>
          <a:lstStyle/>
          <a:p>
            <a:fld id="{7AECE293-E22F-40C4-B984-B20A7F582870}" type="datetimeFigureOut">
              <a:rPr lang="en-GB" smtClean="0"/>
              <a:t>03/02/2021</a:t>
            </a:fld>
            <a:endParaRPr lang="en-GB"/>
          </a:p>
        </p:txBody>
      </p:sp>
      <p:sp>
        <p:nvSpPr>
          <p:cNvPr id="5" name="Footer Placeholder 4">
            <a:extLst>
              <a:ext uri="{FF2B5EF4-FFF2-40B4-BE49-F238E27FC236}">
                <a16:creationId xmlns:a16="http://schemas.microsoft.com/office/drawing/2014/main" id="{6F93B36C-5619-46DD-8CF9-09CBFE3569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B3A672-0A1D-411E-893F-C686352643C8}"/>
              </a:ext>
            </a:extLst>
          </p:cNvPr>
          <p:cNvSpPr>
            <a:spLocks noGrp="1"/>
          </p:cNvSpPr>
          <p:nvPr>
            <p:ph type="sldNum" sz="quarter" idx="12"/>
          </p:nvPr>
        </p:nvSpPr>
        <p:spPr/>
        <p:txBody>
          <a:bodyPr/>
          <a:lstStyle/>
          <a:p>
            <a:fld id="{C3B0B6D9-E2D8-453D-ACEB-F79A44D756B5}" type="slidenum">
              <a:rPr lang="en-GB" smtClean="0"/>
              <a:t>‹#›</a:t>
            </a:fld>
            <a:endParaRPr lang="en-GB"/>
          </a:p>
        </p:txBody>
      </p:sp>
    </p:spTree>
    <p:extLst>
      <p:ext uri="{BB962C8B-B14F-4D97-AF65-F5344CB8AC3E}">
        <p14:creationId xmlns:p14="http://schemas.microsoft.com/office/powerpoint/2010/main" val="209801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EDC93-357A-4AD8-8E18-39BC97DC6E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6D8D3F-EE0C-4999-8600-E8D1D043D5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75FB0E-8B62-4D9A-81F4-D49DFBE60EED}"/>
              </a:ext>
            </a:extLst>
          </p:cNvPr>
          <p:cNvSpPr>
            <a:spLocks noGrp="1"/>
          </p:cNvSpPr>
          <p:nvPr>
            <p:ph type="dt" sz="half" idx="10"/>
          </p:nvPr>
        </p:nvSpPr>
        <p:spPr/>
        <p:txBody>
          <a:bodyPr/>
          <a:lstStyle/>
          <a:p>
            <a:fld id="{7AECE293-E22F-40C4-B984-B20A7F582870}" type="datetimeFigureOut">
              <a:rPr lang="en-GB" smtClean="0"/>
              <a:t>03/02/2021</a:t>
            </a:fld>
            <a:endParaRPr lang="en-GB"/>
          </a:p>
        </p:txBody>
      </p:sp>
      <p:sp>
        <p:nvSpPr>
          <p:cNvPr id="5" name="Footer Placeholder 4">
            <a:extLst>
              <a:ext uri="{FF2B5EF4-FFF2-40B4-BE49-F238E27FC236}">
                <a16:creationId xmlns:a16="http://schemas.microsoft.com/office/drawing/2014/main" id="{2EBB04BF-4CF1-47E8-A9DC-3F49EE20A3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06C7F3-4089-4AD5-A983-D533C9A08CBE}"/>
              </a:ext>
            </a:extLst>
          </p:cNvPr>
          <p:cNvSpPr>
            <a:spLocks noGrp="1"/>
          </p:cNvSpPr>
          <p:nvPr>
            <p:ph type="sldNum" sz="quarter" idx="12"/>
          </p:nvPr>
        </p:nvSpPr>
        <p:spPr/>
        <p:txBody>
          <a:bodyPr/>
          <a:lstStyle/>
          <a:p>
            <a:fld id="{C3B0B6D9-E2D8-453D-ACEB-F79A44D756B5}" type="slidenum">
              <a:rPr lang="en-GB" smtClean="0"/>
              <a:t>‹#›</a:t>
            </a:fld>
            <a:endParaRPr lang="en-GB"/>
          </a:p>
        </p:txBody>
      </p:sp>
    </p:spTree>
    <p:extLst>
      <p:ext uri="{BB962C8B-B14F-4D97-AF65-F5344CB8AC3E}">
        <p14:creationId xmlns:p14="http://schemas.microsoft.com/office/powerpoint/2010/main" val="391858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4432-FC45-40BF-89C4-A31F578997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9A3A85-43F6-4B80-A97F-D7C9D18BB5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AF6D88E-C34A-45B0-9642-41D845A2B4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9BEF66-89E9-46A9-BFE7-2F34E675562A}"/>
              </a:ext>
            </a:extLst>
          </p:cNvPr>
          <p:cNvSpPr>
            <a:spLocks noGrp="1"/>
          </p:cNvSpPr>
          <p:nvPr>
            <p:ph type="dt" sz="half" idx="10"/>
          </p:nvPr>
        </p:nvSpPr>
        <p:spPr/>
        <p:txBody>
          <a:bodyPr/>
          <a:lstStyle/>
          <a:p>
            <a:fld id="{7AECE293-E22F-40C4-B984-B20A7F582870}" type="datetimeFigureOut">
              <a:rPr lang="en-GB" smtClean="0"/>
              <a:t>03/02/2021</a:t>
            </a:fld>
            <a:endParaRPr lang="en-GB"/>
          </a:p>
        </p:txBody>
      </p:sp>
      <p:sp>
        <p:nvSpPr>
          <p:cNvPr id="6" name="Footer Placeholder 5">
            <a:extLst>
              <a:ext uri="{FF2B5EF4-FFF2-40B4-BE49-F238E27FC236}">
                <a16:creationId xmlns:a16="http://schemas.microsoft.com/office/drawing/2014/main" id="{83D52099-D300-4175-8204-B02266E89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CA0791-1954-41E8-A96D-1B833C78F84B}"/>
              </a:ext>
            </a:extLst>
          </p:cNvPr>
          <p:cNvSpPr>
            <a:spLocks noGrp="1"/>
          </p:cNvSpPr>
          <p:nvPr>
            <p:ph type="sldNum" sz="quarter" idx="12"/>
          </p:nvPr>
        </p:nvSpPr>
        <p:spPr/>
        <p:txBody>
          <a:bodyPr/>
          <a:lstStyle/>
          <a:p>
            <a:fld id="{C3B0B6D9-E2D8-453D-ACEB-F79A44D756B5}" type="slidenum">
              <a:rPr lang="en-GB" smtClean="0"/>
              <a:t>‹#›</a:t>
            </a:fld>
            <a:endParaRPr lang="en-GB"/>
          </a:p>
        </p:txBody>
      </p:sp>
    </p:spTree>
    <p:extLst>
      <p:ext uri="{BB962C8B-B14F-4D97-AF65-F5344CB8AC3E}">
        <p14:creationId xmlns:p14="http://schemas.microsoft.com/office/powerpoint/2010/main" val="200983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B434-B4CC-499D-B331-A1492261E5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A7D660-8612-421C-93D6-BCD3B4E826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C9E83F-F12A-4309-B47A-D7DCD310D6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621013-99E1-4044-B5B3-A90821A440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C22DC1-32BB-4C7B-AEB2-EB1BE49718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6D5384-9656-4CAF-9E80-4D39FB8F4A49}"/>
              </a:ext>
            </a:extLst>
          </p:cNvPr>
          <p:cNvSpPr>
            <a:spLocks noGrp="1"/>
          </p:cNvSpPr>
          <p:nvPr>
            <p:ph type="dt" sz="half" idx="10"/>
          </p:nvPr>
        </p:nvSpPr>
        <p:spPr/>
        <p:txBody>
          <a:bodyPr/>
          <a:lstStyle/>
          <a:p>
            <a:fld id="{7AECE293-E22F-40C4-B984-B20A7F582870}" type="datetimeFigureOut">
              <a:rPr lang="en-GB" smtClean="0"/>
              <a:t>03/02/2021</a:t>
            </a:fld>
            <a:endParaRPr lang="en-GB"/>
          </a:p>
        </p:txBody>
      </p:sp>
      <p:sp>
        <p:nvSpPr>
          <p:cNvPr id="8" name="Footer Placeholder 7">
            <a:extLst>
              <a:ext uri="{FF2B5EF4-FFF2-40B4-BE49-F238E27FC236}">
                <a16:creationId xmlns:a16="http://schemas.microsoft.com/office/drawing/2014/main" id="{40BA7EF7-9EC3-4CC5-ADCA-EF66D2D2093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93B627-61DE-4F8F-A782-84C319209624}"/>
              </a:ext>
            </a:extLst>
          </p:cNvPr>
          <p:cNvSpPr>
            <a:spLocks noGrp="1"/>
          </p:cNvSpPr>
          <p:nvPr>
            <p:ph type="sldNum" sz="quarter" idx="12"/>
          </p:nvPr>
        </p:nvSpPr>
        <p:spPr/>
        <p:txBody>
          <a:bodyPr/>
          <a:lstStyle/>
          <a:p>
            <a:fld id="{C3B0B6D9-E2D8-453D-ACEB-F79A44D756B5}" type="slidenum">
              <a:rPr lang="en-GB" smtClean="0"/>
              <a:t>‹#›</a:t>
            </a:fld>
            <a:endParaRPr lang="en-GB"/>
          </a:p>
        </p:txBody>
      </p:sp>
    </p:spTree>
    <p:extLst>
      <p:ext uri="{BB962C8B-B14F-4D97-AF65-F5344CB8AC3E}">
        <p14:creationId xmlns:p14="http://schemas.microsoft.com/office/powerpoint/2010/main" val="53117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2C42-1568-44D4-9240-27B3E8AC38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AC183E-A0ED-4B07-A328-6FCDE1FA7D20}"/>
              </a:ext>
            </a:extLst>
          </p:cNvPr>
          <p:cNvSpPr>
            <a:spLocks noGrp="1"/>
          </p:cNvSpPr>
          <p:nvPr>
            <p:ph type="dt" sz="half" idx="10"/>
          </p:nvPr>
        </p:nvSpPr>
        <p:spPr/>
        <p:txBody>
          <a:bodyPr/>
          <a:lstStyle/>
          <a:p>
            <a:fld id="{7AECE293-E22F-40C4-B984-B20A7F582870}" type="datetimeFigureOut">
              <a:rPr lang="en-GB" smtClean="0"/>
              <a:t>03/02/2021</a:t>
            </a:fld>
            <a:endParaRPr lang="en-GB"/>
          </a:p>
        </p:txBody>
      </p:sp>
      <p:sp>
        <p:nvSpPr>
          <p:cNvPr id="4" name="Footer Placeholder 3">
            <a:extLst>
              <a:ext uri="{FF2B5EF4-FFF2-40B4-BE49-F238E27FC236}">
                <a16:creationId xmlns:a16="http://schemas.microsoft.com/office/drawing/2014/main" id="{39BD3159-C2AB-4E7D-A932-E1A8D271918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7A2239-DDFF-438D-9ED0-47450E7B9B9F}"/>
              </a:ext>
            </a:extLst>
          </p:cNvPr>
          <p:cNvSpPr>
            <a:spLocks noGrp="1"/>
          </p:cNvSpPr>
          <p:nvPr>
            <p:ph type="sldNum" sz="quarter" idx="12"/>
          </p:nvPr>
        </p:nvSpPr>
        <p:spPr/>
        <p:txBody>
          <a:bodyPr/>
          <a:lstStyle/>
          <a:p>
            <a:fld id="{C3B0B6D9-E2D8-453D-ACEB-F79A44D756B5}" type="slidenum">
              <a:rPr lang="en-GB" smtClean="0"/>
              <a:t>‹#›</a:t>
            </a:fld>
            <a:endParaRPr lang="en-GB"/>
          </a:p>
        </p:txBody>
      </p:sp>
    </p:spTree>
    <p:extLst>
      <p:ext uri="{BB962C8B-B14F-4D97-AF65-F5344CB8AC3E}">
        <p14:creationId xmlns:p14="http://schemas.microsoft.com/office/powerpoint/2010/main" val="42316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500AF3-186B-46EE-8B8F-40FFBCDEC57E}"/>
              </a:ext>
            </a:extLst>
          </p:cNvPr>
          <p:cNvSpPr>
            <a:spLocks noGrp="1"/>
          </p:cNvSpPr>
          <p:nvPr>
            <p:ph type="dt" sz="half" idx="10"/>
          </p:nvPr>
        </p:nvSpPr>
        <p:spPr/>
        <p:txBody>
          <a:bodyPr/>
          <a:lstStyle/>
          <a:p>
            <a:fld id="{7AECE293-E22F-40C4-B984-B20A7F582870}" type="datetimeFigureOut">
              <a:rPr lang="en-GB" smtClean="0"/>
              <a:t>03/02/2021</a:t>
            </a:fld>
            <a:endParaRPr lang="en-GB"/>
          </a:p>
        </p:txBody>
      </p:sp>
      <p:sp>
        <p:nvSpPr>
          <p:cNvPr id="3" name="Footer Placeholder 2">
            <a:extLst>
              <a:ext uri="{FF2B5EF4-FFF2-40B4-BE49-F238E27FC236}">
                <a16:creationId xmlns:a16="http://schemas.microsoft.com/office/drawing/2014/main" id="{9A255AD9-D72C-4A4A-9213-F359A1ACE4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6BB3A2-36BF-4F46-A077-A801C533F1DD}"/>
              </a:ext>
            </a:extLst>
          </p:cNvPr>
          <p:cNvSpPr>
            <a:spLocks noGrp="1"/>
          </p:cNvSpPr>
          <p:nvPr>
            <p:ph type="sldNum" sz="quarter" idx="12"/>
          </p:nvPr>
        </p:nvSpPr>
        <p:spPr/>
        <p:txBody>
          <a:bodyPr/>
          <a:lstStyle/>
          <a:p>
            <a:fld id="{C3B0B6D9-E2D8-453D-ACEB-F79A44D756B5}" type="slidenum">
              <a:rPr lang="en-GB" smtClean="0"/>
              <a:t>‹#›</a:t>
            </a:fld>
            <a:endParaRPr lang="en-GB"/>
          </a:p>
        </p:txBody>
      </p:sp>
    </p:spTree>
    <p:extLst>
      <p:ext uri="{BB962C8B-B14F-4D97-AF65-F5344CB8AC3E}">
        <p14:creationId xmlns:p14="http://schemas.microsoft.com/office/powerpoint/2010/main" val="39416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BB18-4BC4-4AA6-A79C-CC1C0C1E9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30FF2F-1B09-459A-9C33-DEFFA7859F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5C6F19-8061-4C63-95A1-69F6AFEDA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D003AE-548B-4B95-875F-5E5C13FD050E}"/>
              </a:ext>
            </a:extLst>
          </p:cNvPr>
          <p:cNvSpPr>
            <a:spLocks noGrp="1"/>
          </p:cNvSpPr>
          <p:nvPr>
            <p:ph type="dt" sz="half" idx="10"/>
          </p:nvPr>
        </p:nvSpPr>
        <p:spPr/>
        <p:txBody>
          <a:bodyPr/>
          <a:lstStyle/>
          <a:p>
            <a:fld id="{7AECE293-E22F-40C4-B984-B20A7F582870}" type="datetimeFigureOut">
              <a:rPr lang="en-GB" smtClean="0"/>
              <a:t>03/02/2021</a:t>
            </a:fld>
            <a:endParaRPr lang="en-GB"/>
          </a:p>
        </p:txBody>
      </p:sp>
      <p:sp>
        <p:nvSpPr>
          <p:cNvPr id="6" name="Footer Placeholder 5">
            <a:extLst>
              <a:ext uri="{FF2B5EF4-FFF2-40B4-BE49-F238E27FC236}">
                <a16:creationId xmlns:a16="http://schemas.microsoft.com/office/drawing/2014/main" id="{C3D13B8C-D42D-4350-BD9D-AD65D602B3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FB1837-A84E-4CB7-AEC1-A69D1B291D70}"/>
              </a:ext>
            </a:extLst>
          </p:cNvPr>
          <p:cNvSpPr>
            <a:spLocks noGrp="1"/>
          </p:cNvSpPr>
          <p:nvPr>
            <p:ph type="sldNum" sz="quarter" idx="12"/>
          </p:nvPr>
        </p:nvSpPr>
        <p:spPr/>
        <p:txBody>
          <a:bodyPr/>
          <a:lstStyle/>
          <a:p>
            <a:fld id="{C3B0B6D9-E2D8-453D-ACEB-F79A44D756B5}" type="slidenum">
              <a:rPr lang="en-GB" smtClean="0"/>
              <a:t>‹#›</a:t>
            </a:fld>
            <a:endParaRPr lang="en-GB"/>
          </a:p>
        </p:txBody>
      </p:sp>
    </p:spTree>
    <p:extLst>
      <p:ext uri="{BB962C8B-B14F-4D97-AF65-F5344CB8AC3E}">
        <p14:creationId xmlns:p14="http://schemas.microsoft.com/office/powerpoint/2010/main" val="2641590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C274F-EBBB-4F09-BBF8-3C7707B455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BC413A-D832-4447-AAB6-612C414C55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962044-995A-43D0-8D0D-432E7E5DE0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A2A8C-49C4-41A0-AA7A-83DCE8888C9D}"/>
              </a:ext>
            </a:extLst>
          </p:cNvPr>
          <p:cNvSpPr>
            <a:spLocks noGrp="1"/>
          </p:cNvSpPr>
          <p:nvPr>
            <p:ph type="dt" sz="half" idx="10"/>
          </p:nvPr>
        </p:nvSpPr>
        <p:spPr/>
        <p:txBody>
          <a:bodyPr/>
          <a:lstStyle/>
          <a:p>
            <a:fld id="{7AECE293-E22F-40C4-B984-B20A7F582870}" type="datetimeFigureOut">
              <a:rPr lang="en-GB" smtClean="0"/>
              <a:t>03/02/2021</a:t>
            </a:fld>
            <a:endParaRPr lang="en-GB"/>
          </a:p>
        </p:txBody>
      </p:sp>
      <p:sp>
        <p:nvSpPr>
          <p:cNvPr id="6" name="Footer Placeholder 5">
            <a:extLst>
              <a:ext uri="{FF2B5EF4-FFF2-40B4-BE49-F238E27FC236}">
                <a16:creationId xmlns:a16="http://schemas.microsoft.com/office/drawing/2014/main" id="{179755CB-B850-4C28-9EAE-F2E0051FFC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967DD1-5A70-4CFE-BC86-05301F8723E1}"/>
              </a:ext>
            </a:extLst>
          </p:cNvPr>
          <p:cNvSpPr>
            <a:spLocks noGrp="1"/>
          </p:cNvSpPr>
          <p:nvPr>
            <p:ph type="sldNum" sz="quarter" idx="12"/>
          </p:nvPr>
        </p:nvSpPr>
        <p:spPr/>
        <p:txBody>
          <a:bodyPr/>
          <a:lstStyle/>
          <a:p>
            <a:fld id="{C3B0B6D9-E2D8-453D-ACEB-F79A44D756B5}" type="slidenum">
              <a:rPr lang="en-GB" smtClean="0"/>
              <a:t>‹#›</a:t>
            </a:fld>
            <a:endParaRPr lang="en-GB"/>
          </a:p>
        </p:txBody>
      </p:sp>
    </p:spTree>
    <p:extLst>
      <p:ext uri="{BB962C8B-B14F-4D97-AF65-F5344CB8AC3E}">
        <p14:creationId xmlns:p14="http://schemas.microsoft.com/office/powerpoint/2010/main" val="181198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A98CA0-AC23-43AE-879E-3B39B6C773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B27A75-D6C4-4D51-881D-B1174C9249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7035A5-9066-471E-9D67-7636B848AD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CE293-E22F-40C4-B984-B20A7F582870}" type="datetimeFigureOut">
              <a:rPr lang="en-GB" smtClean="0"/>
              <a:t>03/02/2021</a:t>
            </a:fld>
            <a:endParaRPr lang="en-GB"/>
          </a:p>
        </p:txBody>
      </p:sp>
      <p:sp>
        <p:nvSpPr>
          <p:cNvPr id="5" name="Footer Placeholder 4">
            <a:extLst>
              <a:ext uri="{FF2B5EF4-FFF2-40B4-BE49-F238E27FC236}">
                <a16:creationId xmlns:a16="http://schemas.microsoft.com/office/drawing/2014/main" id="{5120B3B4-B032-46EB-8DE5-93715A141E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468D8D-637D-4FA4-B57F-24EAA20377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0B6D9-E2D8-453D-ACEB-F79A44D756B5}" type="slidenum">
              <a:rPr lang="en-GB" smtClean="0"/>
              <a:t>‹#›</a:t>
            </a:fld>
            <a:endParaRPr lang="en-GB"/>
          </a:p>
        </p:txBody>
      </p:sp>
    </p:spTree>
    <p:extLst>
      <p:ext uri="{BB962C8B-B14F-4D97-AF65-F5344CB8AC3E}">
        <p14:creationId xmlns:p14="http://schemas.microsoft.com/office/powerpoint/2010/main" val="3606569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rchives.gov/files/publications/prologue/2013/summer/ford.pdf" TargetMode="External"/><Relationship Id="rId2" Type="http://schemas.openxmlformats.org/officeDocument/2006/relationships/hyperlink" Target="https://www.bbc.co.uk/sounds/play/w3cswpt2" TargetMode="External"/><Relationship Id="rId1" Type="http://schemas.openxmlformats.org/officeDocument/2006/relationships/slideLayout" Target="../slideLayouts/slideLayout2.xml"/><Relationship Id="rId5" Type="http://schemas.openxmlformats.org/officeDocument/2006/relationships/hyperlink" Target="https://www.youtube.com/watch?v=8Jsu_qgVuhg" TargetMode="External"/><Relationship Id="rId4" Type="http://schemas.openxmlformats.org/officeDocument/2006/relationships/hyperlink" Target="https://www.youtube.com/watch?v=KbrRPgAhAII"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910D-A998-4511-A8D6-2BD4A48BD0E1}"/>
              </a:ext>
            </a:extLst>
          </p:cNvPr>
          <p:cNvSpPr>
            <a:spLocks noGrp="1"/>
          </p:cNvSpPr>
          <p:nvPr>
            <p:ph type="ctrTitle"/>
          </p:nvPr>
        </p:nvSpPr>
        <p:spPr>
          <a:xfrm>
            <a:off x="7464614" y="1783959"/>
            <a:ext cx="4087306" cy="2889114"/>
          </a:xfrm>
        </p:spPr>
        <p:txBody>
          <a:bodyPr anchor="b">
            <a:normAutofit/>
          </a:bodyPr>
          <a:lstStyle/>
          <a:p>
            <a:pPr algn="l"/>
            <a:r>
              <a:rPr lang="en-GB" sz="5400" dirty="0">
                <a:latin typeface="The Hand Extrablack"/>
              </a:rPr>
              <a:t>Why did détente meet more opposition under Gerald Ford?</a:t>
            </a:r>
          </a:p>
        </p:txBody>
      </p:sp>
      <p:sp>
        <p:nvSpPr>
          <p:cNvPr id="3" name="Subtitle 2">
            <a:extLst>
              <a:ext uri="{FF2B5EF4-FFF2-40B4-BE49-F238E27FC236}">
                <a16:creationId xmlns:a16="http://schemas.microsoft.com/office/drawing/2014/main" id="{58F59DBC-8D98-407A-AB18-375EECBDAF3F}"/>
              </a:ext>
            </a:extLst>
          </p:cNvPr>
          <p:cNvSpPr>
            <a:spLocks noGrp="1"/>
          </p:cNvSpPr>
          <p:nvPr>
            <p:ph type="subTitle" idx="1"/>
          </p:nvPr>
        </p:nvSpPr>
        <p:spPr>
          <a:xfrm>
            <a:off x="7464612" y="4750893"/>
            <a:ext cx="4087305" cy="1147863"/>
          </a:xfrm>
        </p:spPr>
        <p:txBody>
          <a:bodyPr anchor="t">
            <a:normAutofit/>
          </a:bodyPr>
          <a:lstStyle/>
          <a:p>
            <a:pPr algn="l"/>
            <a:r>
              <a:rPr lang="en-GB" sz="5400" dirty="0">
                <a:latin typeface="The Hand Extrablack" panose="03070A02030502020204" pitchFamily="66" charset="0"/>
              </a:rPr>
              <a:t>1974-77</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400">
              <a:latin typeface="The Hand Extrablack" panose="03070A02030502020204" pitchFamily="66" charset="0"/>
            </a:endParaRPr>
          </a:p>
        </p:txBody>
      </p:sp>
      <p:pic>
        <p:nvPicPr>
          <p:cNvPr id="1026" name="Picture 2" descr="Gerald Ford dies at age 93, Dec. 26, 2006 - POLITICO">
            <a:extLst>
              <a:ext uri="{FF2B5EF4-FFF2-40B4-BE49-F238E27FC236}">
                <a16:creationId xmlns:a16="http://schemas.microsoft.com/office/drawing/2014/main" id="{AAC5582C-5572-4F8B-8F13-14A4506DB5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86" r="19404"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98597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4735E8E6-0310-47C7-ADA3-A8D0A539D47F}"/>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3986" r="33777"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715054C1-B9A2-47F0-B362-86F97E9041A1}"/>
              </a:ext>
            </a:extLst>
          </p:cNvPr>
          <p:cNvSpPr>
            <a:spLocks noGrp="1"/>
          </p:cNvSpPr>
          <p:nvPr>
            <p:ph type="title"/>
          </p:nvPr>
        </p:nvSpPr>
        <p:spPr>
          <a:xfrm>
            <a:off x="318302" y="245381"/>
            <a:ext cx="5777698" cy="1311664"/>
          </a:xfrm>
          <a:solidFill>
            <a:schemeClr val="accent5">
              <a:lumMod val="60000"/>
              <a:lumOff val="40000"/>
            </a:schemeClr>
          </a:solidFill>
        </p:spPr>
        <p:txBody>
          <a:bodyPr>
            <a:normAutofit/>
          </a:bodyPr>
          <a:lstStyle/>
          <a:p>
            <a:pPr algn="ctr"/>
            <a:r>
              <a:rPr lang="en-GB" sz="6000" dirty="0">
                <a:solidFill>
                  <a:srgbClr val="000000"/>
                </a:solidFill>
                <a:latin typeface="The Hand Extrablack" panose="03070A02030502020204" pitchFamily="66" charset="0"/>
              </a:rPr>
              <a:t>Ford defeated</a:t>
            </a:r>
          </a:p>
        </p:txBody>
      </p:sp>
      <p:sp>
        <p:nvSpPr>
          <p:cNvPr id="3" name="Content Placeholder 2">
            <a:extLst>
              <a:ext uri="{FF2B5EF4-FFF2-40B4-BE49-F238E27FC236}">
                <a16:creationId xmlns:a16="http://schemas.microsoft.com/office/drawing/2014/main" id="{BC6743CA-9BDD-4869-86C6-FE39028CA41B}"/>
              </a:ext>
            </a:extLst>
          </p:cNvPr>
          <p:cNvSpPr>
            <a:spLocks noGrp="1"/>
          </p:cNvSpPr>
          <p:nvPr>
            <p:ph idx="1"/>
          </p:nvPr>
        </p:nvSpPr>
        <p:spPr>
          <a:xfrm>
            <a:off x="459940" y="1421003"/>
            <a:ext cx="5279502" cy="5342106"/>
          </a:xfrm>
        </p:spPr>
        <p:txBody>
          <a:bodyPr anchor="ctr">
            <a:normAutofit fontScale="92500" lnSpcReduction="20000"/>
          </a:bodyPr>
          <a:lstStyle/>
          <a:p>
            <a:pPr marL="342900" lvl="0" indent="-342900">
              <a:lnSpc>
                <a:spcPct val="110000"/>
              </a:lnSpc>
              <a:buFont typeface="Symbol" panose="05050102010706020507" pitchFamily="18" charset="2"/>
              <a:buChar char=""/>
            </a:pPr>
            <a:r>
              <a:rPr lang="en-GB" sz="32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Carter condemned Ford for declining to meet with Solzhenitsyn in the summer of 1975. </a:t>
            </a:r>
          </a:p>
          <a:p>
            <a:pPr marL="342900" lvl="0" indent="-342900">
              <a:lnSpc>
                <a:spcPct val="110000"/>
              </a:lnSpc>
              <a:buFont typeface="Symbol" panose="05050102010706020507" pitchFamily="18" charset="2"/>
              <a:buChar char=""/>
            </a:pPr>
            <a:r>
              <a:rPr lang="en-GB" sz="32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Ford blundered in a televised debate with Carter when the president, attempting to defend the Helsinki Final Act, denied that the Soviet Union dominated Eastern Europe. </a:t>
            </a:r>
          </a:p>
          <a:p>
            <a:pPr marL="342900" lvl="0" indent="-342900">
              <a:lnSpc>
                <a:spcPct val="110000"/>
              </a:lnSpc>
              <a:buFont typeface="Symbol" panose="05050102010706020507" pitchFamily="18" charset="2"/>
              <a:buChar char=""/>
            </a:pPr>
            <a:r>
              <a:rPr lang="en-GB" sz="32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Carter defeated Ford in November 1976, and he owed his election in part to the public’s sense that détente gave unfair military advantages to the Soviet Union while betraying traditional American commitments to expand human rights abroad.</a:t>
            </a:r>
            <a:endParaRPr lang="en-GB" sz="3200"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577332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7355E-F11C-41FC-9C58-CB36EF8101ED}"/>
              </a:ext>
            </a:extLst>
          </p:cNvPr>
          <p:cNvSpPr>
            <a:spLocks noGrp="1"/>
          </p:cNvSpPr>
          <p:nvPr>
            <p:ph type="title"/>
          </p:nvPr>
        </p:nvSpPr>
        <p:spPr/>
        <p:txBody>
          <a:bodyPr/>
          <a:lstStyle/>
          <a:p>
            <a:r>
              <a:rPr lang="en-GB" dirty="0">
                <a:latin typeface="The Hand Extrablack" panose="03070A02030502020204" pitchFamily="66" charset="0"/>
              </a:rPr>
              <a:t>Want more?</a:t>
            </a:r>
          </a:p>
        </p:txBody>
      </p:sp>
      <p:sp>
        <p:nvSpPr>
          <p:cNvPr id="3" name="Content Placeholder 2">
            <a:extLst>
              <a:ext uri="{FF2B5EF4-FFF2-40B4-BE49-F238E27FC236}">
                <a16:creationId xmlns:a16="http://schemas.microsoft.com/office/drawing/2014/main" id="{04B0C5E5-19CB-4FA8-A86C-D6299FBCA936}"/>
              </a:ext>
            </a:extLst>
          </p:cNvPr>
          <p:cNvSpPr>
            <a:spLocks noGrp="1"/>
          </p:cNvSpPr>
          <p:nvPr>
            <p:ph idx="1"/>
          </p:nvPr>
        </p:nvSpPr>
        <p:spPr/>
        <p:txBody>
          <a:bodyPr>
            <a:normAutofit/>
          </a:bodyPr>
          <a:lstStyle/>
          <a:p>
            <a:r>
              <a:rPr lang="en-GB" sz="3600" dirty="0">
                <a:latin typeface="The Hand Extrablack" panose="03070A02030502020204" pitchFamily="66" charset="0"/>
                <a:hlinkClick r:id="rId2"/>
              </a:rPr>
              <a:t>BBC sounds podcast on </a:t>
            </a:r>
            <a:r>
              <a:rPr lang="en-GB" sz="3600" b="0" i="0" dirty="0">
                <a:effectLst/>
                <a:latin typeface="The Hand Extrablack" panose="03070A02030502020204" pitchFamily="66" charset="0"/>
                <a:hlinkClick r:id="rId2"/>
              </a:rPr>
              <a:t>Aleksandr Solzhenitsyn</a:t>
            </a:r>
            <a:endParaRPr lang="en-GB" sz="3600" b="0" i="0" dirty="0">
              <a:effectLst/>
              <a:latin typeface="The Hand Extrablack" panose="03070A02030502020204" pitchFamily="66" charset="0"/>
            </a:endParaRPr>
          </a:p>
          <a:p>
            <a:r>
              <a:rPr lang="en-GB" sz="3600" dirty="0">
                <a:latin typeface="The Hand Extrablack" panose="03070A02030502020204" pitchFamily="66" charset="0"/>
                <a:hlinkClick r:id="rId3"/>
              </a:rPr>
              <a:t>An overview of the life of Gerald Ford by Jim </a:t>
            </a:r>
            <a:r>
              <a:rPr lang="en-GB" sz="3600" dirty="0" err="1">
                <a:latin typeface="The Hand Extrablack" panose="03070A02030502020204" pitchFamily="66" charset="0"/>
                <a:hlinkClick r:id="rId3"/>
              </a:rPr>
              <a:t>Kratsas</a:t>
            </a:r>
            <a:endParaRPr lang="en-GB" sz="3600" dirty="0">
              <a:latin typeface="The Hand Extrablack" panose="03070A02030502020204" pitchFamily="66" charset="0"/>
            </a:endParaRPr>
          </a:p>
          <a:p>
            <a:r>
              <a:rPr lang="en-GB" sz="3600" b="0" i="0" dirty="0">
                <a:solidFill>
                  <a:srgbClr val="030303"/>
                </a:solidFill>
                <a:effectLst/>
                <a:latin typeface="The Hand Extrablack" panose="03070A02030502020204" pitchFamily="66" charset="0"/>
                <a:hlinkClick r:id="rId4"/>
              </a:rPr>
              <a:t>A film shown at the Gerald R. Ford Presidential Museum (20 minutes)</a:t>
            </a:r>
            <a:endParaRPr lang="en-GB" sz="3600" dirty="0">
              <a:latin typeface="The Hand Extrablack" panose="03070A02030502020204" pitchFamily="66" charset="0"/>
            </a:endParaRPr>
          </a:p>
          <a:p>
            <a:r>
              <a:rPr lang="en-GB" sz="3600" dirty="0">
                <a:latin typeface="The Hand Extrablack" panose="03070A02030502020204" pitchFamily="66" charset="0"/>
                <a:hlinkClick r:id="rId5"/>
              </a:rPr>
              <a:t>Ford falling down a set of airplane steps…</a:t>
            </a:r>
            <a:endParaRPr lang="en-GB" sz="3600" dirty="0">
              <a:latin typeface="The Hand Extrablack" panose="03070A02030502020204" pitchFamily="66" charset="0"/>
            </a:endParaRPr>
          </a:p>
        </p:txBody>
      </p:sp>
    </p:spTree>
    <p:extLst>
      <p:ext uri="{BB962C8B-B14F-4D97-AF65-F5344CB8AC3E}">
        <p14:creationId xmlns:p14="http://schemas.microsoft.com/office/powerpoint/2010/main" val="69707392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B776F61-CFE8-4F62-8244-9A5A39784D4A}"/>
              </a:ext>
            </a:extLst>
          </p:cNvPr>
          <p:cNvSpPr>
            <a:spLocks noGrp="1"/>
          </p:cNvSpPr>
          <p:nvPr>
            <p:ph type="title"/>
          </p:nvPr>
        </p:nvSpPr>
        <p:spPr>
          <a:xfrm>
            <a:off x="1188069" y="381935"/>
            <a:ext cx="4008583" cy="5974414"/>
          </a:xfrm>
        </p:spPr>
        <p:txBody>
          <a:bodyPr anchor="ctr">
            <a:normAutofit/>
          </a:bodyPr>
          <a:lstStyle/>
          <a:p>
            <a:r>
              <a:rPr lang="en-GB" sz="8000">
                <a:solidFill>
                  <a:srgbClr val="FFFFFF"/>
                </a:solidFill>
                <a:latin typeface="The Hand Extrablack" panose="03070A02030502020204" pitchFamily="66" charset="0"/>
              </a:rPr>
              <a:t>Bibliography</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52961643-0D11-4AB2-8648-D36FF302C72B}"/>
              </a:ext>
            </a:extLst>
          </p:cNvPr>
          <p:cNvSpPr>
            <a:spLocks noGrp="1"/>
          </p:cNvSpPr>
          <p:nvPr>
            <p:ph idx="1"/>
          </p:nvPr>
        </p:nvSpPr>
        <p:spPr>
          <a:xfrm>
            <a:off x="5892337" y="440279"/>
            <a:ext cx="5530285" cy="6340230"/>
          </a:xfrm>
        </p:spPr>
        <p:txBody>
          <a:bodyPr anchor="ctr">
            <a:normAutofit fontScale="92500"/>
          </a:bodyPr>
          <a:lstStyle/>
          <a:p>
            <a:pPr>
              <a:lnSpc>
                <a:spcPct val="100000"/>
              </a:lnSpc>
              <a:spcBef>
                <a:spcPts val="600"/>
              </a:spcBef>
              <a:spcAft>
                <a:spcPts val="600"/>
              </a:spcAft>
            </a:pPr>
            <a:r>
              <a:rPr lang="en-GB" sz="3000" dirty="0">
                <a:solidFill>
                  <a:schemeClr val="tx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Rob </a:t>
            </a:r>
            <a:r>
              <a:rPr lang="en-GB" sz="3000" dirty="0" err="1">
                <a:solidFill>
                  <a:schemeClr val="tx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Bircher</a:t>
            </a:r>
            <a:r>
              <a:rPr lang="en-GB" sz="3000" dirty="0">
                <a:solidFill>
                  <a:schemeClr val="tx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 </a:t>
            </a:r>
            <a:r>
              <a:rPr lang="en-GB" sz="3000" dirty="0">
                <a:solidFill>
                  <a:schemeClr val="tx1">
                    <a:alpha val="80000"/>
                  </a:schemeClr>
                </a:solidFill>
                <a:effectLst/>
                <a:latin typeface="The Hand Extrablack" panose="03070A02030502020204" pitchFamily="66" charset="0"/>
                <a:ea typeface="Times New Roman" panose="02020603050405020304" pitchFamily="18" charset="0"/>
                <a:cs typeface="Calibri" panose="020F0502020204030204" pitchFamily="34" charset="0"/>
              </a:rPr>
              <a:t>Oxford AQA History: A Level and AS Component 2: The Crisis of Communism: The USSR and the Soviet Empire 1953-2000’ (Oxford, 2015) p.59</a:t>
            </a:r>
            <a:endParaRPr lang="en-GB" sz="3000" dirty="0">
              <a:solidFill>
                <a:schemeClr val="tx1">
                  <a:alpha val="80000"/>
                </a:schemeClr>
              </a:solidFill>
              <a:effectLst/>
              <a:latin typeface="The Hand Extrablack" panose="03070A02030502020204" pitchFamily="66" charset="0"/>
              <a:ea typeface="Calibri" panose="020F0502020204030204" pitchFamily="34" charset="0"/>
              <a:cs typeface="Arial" panose="020B0604020202020204" pitchFamily="34" charset="0"/>
            </a:endParaRPr>
          </a:p>
          <a:p>
            <a:pPr>
              <a:lnSpc>
                <a:spcPct val="100000"/>
              </a:lnSpc>
              <a:spcBef>
                <a:spcPts val="600"/>
              </a:spcBef>
              <a:spcAft>
                <a:spcPts val="600"/>
              </a:spcAft>
            </a:pPr>
            <a:r>
              <a:rPr lang="en-GB" sz="3000" dirty="0">
                <a:solidFill>
                  <a:schemeClr val="tx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Simon Davis and Joseph Smith, </a:t>
            </a:r>
            <a:r>
              <a:rPr lang="en-GB" sz="3000" i="1" dirty="0">
                <a:solidFill>
                  <a:schemeClr val="tx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The A to Z of the Cold War </a:t>
            </a:r>
            <a:r>
              <a:rPr lang="en-GB" sz="3000" dirty="0">
                <a:solidFill>
                  <a:schemeClr val="tx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(Oxford, 2005) p.180</a:t>
            </a:r>
            <a:endParaRPr lang="en-GB" sz="3000" dirty="0">
              <a:solidFill>
                <a:schemeClr val="tx1">
                  <a:alpha val="80000"/>
                </a:schemeClr>
              </a:solidFill>
              <a:effectLst/>
              <a:latin typeface="The Hand Extrablack" panose="03070A02030502020204" pitchFamily="66" charset="0"/>
              <a:ea typeface="Calibri" panose="020F0502020204030204" pitchFamily="34" charset="0"/>
              <a:cs typeface="Arial" panose="020B0604020202020204" pitchFamily="34" charset="0"/>
            </a:endParaRPr>
          </a:p>
          <a:p>
            <a:pPr>
              <a:lnSpc>
                <a:spcPct val="100000"/>
              </a:lnSpc>
              <a:spcBef>
                <a:spcPts val="600"/>
              </a:spcBef>
              <a:spcAft>
                <a:spcPts val="600"/>
              </a:spcAft>
            </a:pPr>
            <a:r>
              <a:rPr lang="en-GB" sz="3000" dirty="0">
                <a:solidFill>
                  <a:schemeClr val="tx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Ruud van Dijk, </a:t>
            </a:r>
            <a:r>
              <a:rPr lang="en-GB" sz="3000" i="1" dirty="0">
                <a:solidFill>
                  <a:schemeClr val="tx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Encyclopaedia of the Cold War </a:t>
            </a:r>
            <a:r>
              <a:rPr lang="en-GB" sz="3000" dirty="0">
                <a:solidFill>
                  <a:schemeClr val="tx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(New York, 2013) p.470</a:t>
            </a:r>
            <a:endParaRPr lang="en-GB" sz="3000" dirty="0">
              <a:solidFill>
                <a:schemeClr val="tx1">
                  <a:alpha val="80000"/>
                </a:schemeClr>
              </a:solidFill>
              <a:effectLst/>
              <a:latin typeface="The Hand Extrablack" panose="03070A02030502020204" pitchFamily="66" charset="0"/>
              <a:ea typeface="Calibri" panose="020F0502020204030204" pitchFamily="34" charset="0"/>
              <a:cs typeface="Arial" panose="020B0604020202020204" pitchFamily="34" charset="0"/>
            </a:endParaRPr>
          </a:p>
          <a:p>
            <a:pPr>
              <a:lnSpc>
                <a:spcPct val="100000"/>
              </a:lnSpc>
              <a:spcBef>
                <a:spcPts val="600"/>
              </a:spcBef>
              <a:spcAft>
                <a:spcPts val="600"/>
              </a:spcAft>
            </a:pPr>
            <a:r>
              <a:rPr lang="en-GB" sz="3000" dirty="0">
                <a:solidFill>
                  <a:schemeClr val="tx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Robert D. </a:t>
            </a:r>
            <a:r>
              <a:rPr lang="en-GB" sz="3000" dirty="0" err="1">
                <a:solidFill>
                  <a:schemeClr val="tx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Schulzinger</a:t>
            </a:r>
            <a:r>
              <a:rPr lang="en-GB" sz="3000" dirty="0">
                <a:solidFill>
                  <a:schemeClr val="tx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 ‘Détente in the Nixon–Ford years, 1969–1976’ in Melvyn P. Leffler and Odd Arne </a:t>
            </a:r>
            <a:r>
              <a:rPr lang="en-GB" sz="3000" dirty="0" err="1">
                <a:solidFill>
                  <a:schemeClr val="tx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Westad</a:t>
            </a:r>
            <a:r>
              <a:rPr lang="en-GB" sz="3000" dirty="0">
                <a:solidFill>
                  <a:schemeClr val="tx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 eds., </a:t>
            </a:r>
            <a:r>
              <a:rPr lang="en-GB" sz="3000" i="1" dirty="0">
                <a:solidFill>
                  <a:schemeClr val="tx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The Cambridge History of the Cold War: Volume II Crises and Detente</a:t>
            </a:r>
            <a:r>
              <a:rPr lang="en-GB" sz="3000" dirty="0">
                <a:solidFill>
                  <a:schemeClr val="tx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 (Cambridge, 2010) pp.388-392</a:t>
            </a:r>
            <a:endParaRPr lang="en-GB" sz="3000" dirty="0">
              <a:solidFill>
                <a:schemeClr val="tx1">
                  <a:alpha val="80000"/>
                </a:schemeClr>
              </a:solidFill>
              <a:effectLst/>
              <a:latin typeface="The Hand Extrablack" panose="03070A02030502020204" pitchFamily="66" charset="0"/>
              <a:ea typeface="Calibri" panose="020F0502020204030204" pitchFamily="34" charset="0"/>
              <a:cs typeface="Arial" panose="020B0604020202020204" pitchFamily="34" charset="0"/>
            </a:endParaRPr>
          </a:p>
          <a:p>
            <a:pPr>
              <a:lnSpc>
                <a:spcPct val="100000"/>
              </a:lnSpc>
              <a:spcBef>
                <a:spcPts val="600"/>
              </a:spcBef>
              <a:spcAft>
                <a:spcPts val="600"/>
              </a:spcAft>
            </a:pPr>
            <a:r>
              <a:rPr lang="en-GB" sz="3000" dirty="0">
                <a:solidFill>
                  <a:schemeClr val="tx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Allan Todd, </a:t>
            </a:r>
            <a:r>
              <a:rPr lang="en-GB" sz="3000" i="1" dirty="0">
                <a:solidFill>
                  <a:schemeClr val="tx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History for the IB Diploma: The Soviet Union and Eastern Europe 1924-2000  </a:t>
            </a:r>
            <a:r>
              <a:rPr lang="en-GB" sz="3000" dirty="0">
                <a:solidFill>
                  <a:schemeClr val="tx1">
                    <a:alpha val="80000"/>
                  </a:schemeClr>
                </a:solidFill>
                <a:effectLst/>
                <a:latin typeface="The Hand Extrablack" panose="03070A02030502020204" pitchFamily="66" charset="0"/>
                <a:ea typeface="Calibri" panose="020F0502020204030204" pitchFamily="34" charset="0"/>
                <a:cs typeface="Calibri" panose="020F0502020204030204" pitchFamily="34" charset="0"/>
              </a:rPr>
              <a:t>(Cambridge, 2012) p.134</a:t>
            </a:r>
            <a:endParaRPr lang="en-GB" sz="3000" dirty="0">
              <a:solidFill>
                <a:schemeClr val="tx1">
                  <a:alpha val="80000"/>
                </a:schemeClr>
              </a:solidFill>
              <a:effectLst/>
              <a:latin typeface="The Hand Extrablack" panose="03070A02030502020204" pitchFamily="66" charset="0"/>
              <a:ea typeface="Calibri" panose="020F0502020204030204" pitchFamily="34" charset="0"/>
              <a:cs typeface="Arial" panose="020B0604020202020204" pitchFamily="34" charset="0"/>
            </a:endParaRPr>
          </a:p>
          <a:p>
            <a:endParaRPr lang="en-GB" sz="2000" dirty="0">
              <a:solidFill>
                <a:schemeClr val="tx1">
                  <a:alpha val="80000"/>
                </a:schemeClr>
              </a:solidFill>
              <a:latin typeface="The Hand Extrablack" panose="03070A02030502020204" pitchFamily="66" charset="0"/>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07318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F8B44C-7F4E-4349-A37B-60034A9A6EDA}"/>
              </a:ext>
            </a:extLst>
          </p:cNvPr>
          <p:cNvSpPr>
            <a:spLocks noGrp="1"/>
          </p:cNvSpPr>
          <p:nvPr>
            <p:ph type="title"/>
          </p:nvPr>
        </p:nvSpPr>
        <p:spPr>
          <a:xfrm>
            <a:off x="524256" y="4767072"/>
            <a:ext cx="6594189" cy="1625210"/>
          </a:xfrm>
        </p:spPr>
        <p:txBody>
          <a:bodyPr>
            <a:normAutofit/>
          </a:bodyPr>
          <a:lstStyle/>
          <a:p>
            <a:pPr algn="r">
              <a:tabLst>
                <a:tab pos="3768725" algn="l"/>
              </a:tabLst>
            </a:pPr>
            <a:r>
              <a:rPr lang="en-GB" sz="5400" dirty="0">
                <a:solidFill>
                  <a:srgbClr val="FFFFFF"/>
                </a:solidFill>
                <a:latin typeface="The Hand Extrablack" panose="03070A02030502020204" pitchFamily="66" charset="0"/>
              </a:rPr>
              <a:t>The first months</a:t>
            </a:r>
          </a:p>
        </p:txBody>
      </p:sp>
      <p:pic>
        <p:nvPicPr>
          <p:cNvPr id="2052" name="Picture 4" descr="Once Upon a Time, Helsinki Meant Human Rights – Foreign Policy">
            <a:extLst>
              <a:ext uri="{FF2B5EF4-FFF2-40B4-BE49-F238E27FC236}">
                <a16:creationId xmlns:a16="http://schemas.microsoft.com/office/drawing/2014/main" id="{B44C0E45-6819-4351-9566-0DB5F25F70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 r="1" b="21867"/>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0C8390E-6BB1-465B-AF60-8A5308CF5435}"/>
              </a:ext>
            </a:extLst>
          </p:cNvPr>
          <p:cNvSpPr>
            <a:spLocks noGrp="1"/>
          </p:cNvSpPr>
          <p:nvPr>
            <p:ph idx="1"/>
          </p:nvPr>
        </p:nvSpPr>
        <p:spPr>
          <a:xfrm>
            <a:off x="7582563" y="321732"/>
            <a:ext cx="4281890" cy="6214534"/>
          </a:xfrm>
        </p:spPr>
        <p:txBody>
          <a:bodyPr anchor="ctr">
            <a:normAutofit fontScale="92500"/>
          </a:bodyPr>
          <a:lstStyle/>
          <a:p>
            <a:pPr marL="342900" lvl="0" indent="-342900">
              <a:lnSpc>
                <a:spcPct val="100000"/>
              </a:lnSpc>
              <a:spcBef>
                <a:spcPts val="600"/>
              </a:spcBef>
              <a:spcAft>
                <a:spcPts val="600"/>
              </a:spcAft>
              <a:buFont typeface="Symbol" panose="05050102010706020507" pitchFamily="18" charset="2"/>
              <a:buChar char=""/>
            </a:pPr>
            <a:r>
              <a:rPr lang="en-GB" sz="3200" dirty="0">
                <a:solidFill>
                  <a:srgbClr val="FFFFFF"/>
                </a:solidFill>
                <a:effectLst/>
                <a:latin typeface="The Hand Extrablack" panose="03070A02030502020204" pitchFamily="66" charset="0"/>
                <a:ea typeface="Calibri" panose="020F0502020204030204" pitchFamily="34" charset="0"/>
                <a:cs typeface="Calibri" panose="020F0502020204030204" pitchFamily="34" charset="0"/>
              </a:rPr>
              <a:t>Vice President Gerald Ford succeeded Nixon in August 1974</a:t>
            </a:r>
          </a:p>
          <a:p>
            <a:pPr marL="342900" lvl="0" indent="-342900">
              <a:lnSpc>
                <a:spcPct val="100000"/>
              </a:lnSpc>
              <a:spcBef>
                <a:spcPts val="600"/>
              </a:spcBef>
              <a:spcAft>
                <a:spcPts val="600"/>
              </a:spcAft>
              <a:buFont typeface="Symbol" panose="05050102010706020507" pitchFamily="18" charset="2"/>
              <a:buChar char=""/>
            </a:pPr>
            <a:r>
              <a:rPr lang="en-GB" sz="3200" dirty="0">
                <a:solidFill>
                  <a:srgbClr val="FFFFFF"/>
                </a:solidFill>
                <a:latin typeface="The Hand Extrablack" panose="03070A02030502020204" pitchFamily="66" charset="0"/>
                <a:ea typeface="Calibri" panose="020F0502020204030204" pitchFamily="34" charset="0"/>
                <a:cs typeface="Calibri" panose="020F0502020204030204" pitchFamily="34" charset="0"/>
              </a:rPr>
              <a:t>He </a:t>
            </a:r>
            <a:r>
              <a:rPr lang="en-GB" sz="3200" dirty="0">
                <a:solidFill>
                  <a:srgbClr val="FFFFFF"/>
                </a:solidFill>
                <a:effectLst/>
                <a:latin typeface="The Hand Extrablack" panose="03070A02030502020204" pitchFamily="66" charset="0"/>
                <a:ea typeface="Calibri" panose="020F0502020204030204" pitchFamily="34" charset="0"/>
                <a:cs typeface="Calibri" panose="020F0502020204030204" pitchFamily="34" charset="0"/>
              </a:rPr>
              <a:t>vowed to continue the foreign policies set out by Nixon and Kissinger. </a:t>
            </a:r>
            <a:endParaRPr lang="en-GB" sz="3200" dirty="0">
              <a:solidFill>
                <a:srgbClr val="FFFFFF"/>
              </a:solidFill>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00000"/>
              </a:lnSpc>
              <a:spcBef>
                <a:spcPts val="600"/>
              </a:spcBef>
              <a:spcAft>
                <a:spcPts val="600"/>
              </a:spcAft>
              <a:buFont typeface="Symbol" panose="05050102010706020507" pitchFamily="18" charset="2"/>
              <a:buChar char=""/>
            </a:pPr>
            <a:r>
              <a:rPr lang="en-GB" sz="3200" dirty="0">
                <a:solidFill>
                  <a:srgbClr val="FFFFFF"/>
                </a:solidFill>
                <a:effectLst/>
                <a:latin typeface="The Hand Extrablack" panose="03070A02030502020204" pitchFamily="66" charset="0"/>
                <a:ea typeface="Calibri" panose="020F0502020204030204" pitchFamily="34" charset="0"/>
                <a:cs typeface="Calibri" panose="020F0502020204030204" pitchFamily="34" charset="0"/>
              </a:rPr>
              <a:t>Kissinger remained secretary of state and national security adviser.</a:t>
            </a:r>
            <a:endParaRPr lang="en-GB" sz="3200" dirty="0">
              <a:solidFill>
                <a:srgbClr val="FFFFFF"/>
              </a:solidFill>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00000"/>
              </a:lnSpc>
              <a:spcBef>
                <a:spcPts val="600"/>
              </a:spcBef>
              <a:spcAft>
                <a:spcPts val="600"/>
              </a:spcAft>
              <a:buFont typeface="Symbol" panose="05050102010706020507" pitchFamily="18" charset="2"/>
              <a:buChar char=""/>
            </a:pPr>
            <a:r>
              <a:rPr lang="en-GB" sz="3200" dirty="0">
                <a:solidFill>
                  <a:srgbClr val="FFFFFF"/>
                </a:solidFill>
                <a:effectLst/>
                <a:latin typeface="The Hand Extrablack" panose="03070A02030502020204" pitchFamily="66" charset="0"/>
                <a:ea typeface="Calibri" panose="020F0502020204030204" pitchFamily="34" charset="0"/>
                <a:cs typeface="Calibri" panose="020F0502020204030204" pitchFamily="34" charset="0"/>
              </a:rPr>
              <a:t>Ford met with Brezhnev at Vladivostok in late November and early December 1974; SALT II</a:t>
            </a:r>
            <a:r>
              <a:rPr lang="en-GB" sz="3200" dirty="0">
                <a:solidFill>
                  <a:srgbClr val="FFFFFF"/>
                </a:solidFill>
                <a:latin typeface="The Hand Extrablack" panose="03070A02030502020204" pitchFamily="66" charset="0"/>
                <a:ea typeface="Calibri" panose="020F0502020204030204" pitchFamily="34" charset="0"/>
                <a:cs typeface="Arial" panose="020B0604020202020204" pitchFamily="34" charset="0"/>
              </a:rPr>
              <a:t> </a:t>
            </a:r>
            <a:r>
              <a:rPr lang="en-GB" sz="3200" dirty="0">
                <a:solidFill>
                  <a:srgbClr val="FFFFFF"/>
                </a:solidFill>
                <a:effectLst/>
                <a:latin typeface="The Hand Extrablack" panose="03070A02030502020204" pitchFamily="66" charset="0"/>
                <a:ea typeface="Calibri" panose="020F0502020204030204" pitchFamily="34" charset="0"/>
                <a:cs typeface="Calibri" panose="020F0502020204030204" pitchFamily="34" charset="0"/>
              </a:rPr>
              <a:t>would limit each side’s nuclear delivery vehicles (ICBM’s, SLBMs, and long range bombers) to 2,200.</a:t>
            </a:r>
            <a:endParaRPr lang="en-GB" sz="3200" dirty="0">
              <a:solidFill>
                <a:srgbClr val="FFFFFF"/>
              </a:solidFill>
              <a:effectLst/>
              <a:latin typeface="The Hand Extrablack" panose="03070A020305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322595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pic>
        <p:nvPicPr>
          <p:cNvPr id="3076" name="Picture 4" descr="How Jewish Student Organizing Shaped My Family's Story | New Voices">
            <a:extLst>
              <a:ext uri="{FF2B5EF4-FFF2-40B4-BE49-F238E27FC236}">
                <a16:creationId xmlns:a16="http://schemas.microsoft.com/office/drawing/2014/main" id="{FF4FD126-468F-492B-82DF-86433DDF02C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2" b="4115"/>
          <a:stretch/>
        </p:blipFill>
        <p:spPr bwMode="auto">
          <a:xfrm>
            <a:off x="6083786" y="-168316"/>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3074" name="Picture 2" descr="Recalling the lesson of Jackson-Vanik - The Commentator">
            <a:extLst>
              <a:ext uri="{FF2B5EF4-FFF2-40B4-BE49-F238E27FC236}">
                <a16:creationId xmlns:a16="http://schemas.microsoft.com/office/drawing/2014/main" id="{3A827E2A-DB53-4EA0-ADC8-12BFC16906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0267"/>
          <a:stretch/>
        </p:blipFill>
        <p:spPr bwMode="auto">
          <a:xfrm>
            <a:off x="6089904" y="2487166"/>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7C1EE26-8AC4-4991-A66D-0B3DF0036C0D}"/>
              </a:ext>
            </a:extLst>
          </p:cNvPr>
          <p:cNvSpPr>
            <a:spLocks noGrp="1"/>
          </p:cNvSpPr>
          <p:nvPr>
            <p:ph type="title"/>
          </p:nvPr>
        </p:nvSpPr>
        <p:spPr>
          <a:xfrm>
            <a:off x="384668" y="220489"/>
            <a:ext cx="5699117" cy="1311664"/>
          </a:xfrm>
          <a:solidFill>
            <a:schemeClr val="accent5">
              <a:lumMod val="60000"/>
              <a:lumOff val="40000"/>
            </a:schemeClr>
          </a:solidFill>
        </p:spPr>
        <p:txBody>
          <a:bodyPr>
            <a:normAutofit/>
          </a:bodyPr>
          <a:lstStyle/>
          <a:p>
            <a:pPr algn="ctr"/>
            <a:r>
              <a:rPr lang="en-GB" sz="6000" dirty="0">
                <a:solidFill>
                  <a:srgbClr val="000000"/>
                </a:solidFill>
                <a:latin typeface="The Hand Extrablack" panose="03070A02030502020204" pitchFamily="66" charset="0"/>
              </a:rPr>
              <a:t>Jackson-</a:t>
            </a:r>
            <a:r>
              <a:rPr lang="en-GB" sz="6000" dirty="0" err="1">
                <a:solidFill>
                  <a:srgbClr val="000000"/>
                </a:solidFill>
                <a:latin typeface="The Hand Extrablack" panose="03070A02030502020204" pitchFamily="66" charset="0"/>
              </a:rPr>
              <a:t>Vanik</a:t>
            </a:r>
            <a:r>
              <a:rPr lang="en-GB" sz="6000" dirty="0">
                <a:solidFill>
                  <a:srgbClr val="000000"/>
                </a:solidFill>
                <a:latin typeface="The Hand Extrablack" panose="03070A02030502020204" pitchFamily="66" charset="0"/>
              </a:rPr>
              <a:t> amendment</a:t>
            </a:r>
          </a:p>
        </p:txBody>
      </p:sp>
      <p:sp>
        <p:nvSpPr>
          <p:cNvPr id="3" name="Content Placeholder 2">
            <a:extLst>
              <a:ext uri="{FF2B5EF4-FFF2-40B4-BE49-F238E27FC236}">
                <a16:creationId xmlns:a16="http://schemas.microsoft.com/office/drawing/2014/main" id="{7D666336-3C08-443F-B492-61891470E595}"/>
              </a:ext>
            </a:extLst>
          </p:cNvPr>
          <p:cNvSpPr>
            <a:spLocks noGrp="1"/>
          </p:cNvSpPr>
          <p:nvPr>
            <p:ph idx="1"/>
          </p:nvPr>
        </p:nvSpPr>
        <p:spPr>
          <a:xfrm>
            <a:off x="384668" y="1652261"/>
            <a:ext cx="5711332" cy="4985249"/>
          </a:xfrm>
        </p:spPr>
        <p:txBody>
          <a:bodyPr anchor="ctr">
            <a:normAutofit fontScale="85000" lnSpcReduction="10000"/>
          </a:bodyPr>
          <a:lstStyle/>
          <a:p>
            <a:pPr marL="342900" lvl="0" indent="-342900">
              <a:lnSpc>
                <a:spcPct val="110000"/>
              </a:lnSpc>
              <a:spcBef>
                <a:spcPts val="600"/>
              </a:spcBef>
              <a:spcAft>
                <a:spcPts val="600"/>
              </a:spcAft>
              <a:buFont typeface="Symbol" panose="05050102010706020507" pitchFamily="18" charset="2"/>
              <a:buChar char=""/>
            </a:pPr>
            <a:r>
              <a:rPr lang="en-GB" sz="32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Senator Henry Jackson and Congressmen Charles </a:t>
            </a:r>
            <a:r>
              <a:rPr lang="en-GB" sz="3200" dirty="0" err="1">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Vanik</a:t>
            </a:r>
            <a:r>
              <a:rPr lang="en-GB" sz="32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 sponsored an amendment to the 1972 Trade Reform Bill. The Bill proposed to grant the Soviets the status of a most favoured nation in trade with the US if the Soviets agreed to lift a recently imposed exit tax on Jewish emigrants wishing to leave the Soviet Union.</a:t>
            </a:r>
            <a:endParaRPr lang="en-GB" sz="3200"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endParaRPr>
          </a:p>
          <a:p>
            <a:pPr marL="342900" indent="-342900">
              <a:lnSpc>
                <a:spcPct val="110000"/>
              </a:lnSpc>
              <a:spcBef>
                <a:spcPts val="600"/>
              </a:spcBef>
              <a:spcAft>
                <a:spcPts val="600"/>
              </a:spcAft>
              <a:buFont typeface="Symbol" panose="05050102010706020507" pitchFamily="18" charset="2"/>
              <a:buChar char=""/>
            </a:pPr>
            <a:r>
              <a:rPr lang="en-GB" sz="32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In December 1974, the Jackson-</a:t>
            </a:r>
            <a:r>
              <a:rPr lang="en-GB" sz="3200" dirty="0" err="1">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Vanik</a:t>
            </a:r>
            <a:r>
              <a:rPr lang="en-GB" sz="32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 amendment was attached to the 1974 trade bill and approved by unanimous vote, with Ford signing it into law on 3 January 1975.</a:t>
            </a:r>
            <a:endParaRPr lang="en-GB" sz="3200"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10000"/>
              </a:lnSpc>
              <a:spcBef>
                <a:spcPts val="600"/>
              </a:spcBef>
              <a:spcAft>
                <a:spcPts val="600"/>
              </a:spcAft>
              <a:buFont typeface="Symbol" panose="05050102010706020507" pitchFamily="18" charset="2"/>
              <a:buChar char=""/>
            </a:pPr>
            <a:r>
              <a:rPr lang="en-GB" sz="32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The SU responded to the new law by aborting talks over a potential trade agreement.</a:t>
            </a:r>
            <a:endParaRPr lang="en-GB" sz="3200" dirty="0">
              <a:solidFill>
                <a:srgbClr val="000000"/>
              </a:solidFill>
              <a:latin typeface="The Hand Extrablack" panose="03070A02030502020204" pitchFamily="66" charset="0"/>
            </a:endParaRPr>
          </a:p>
        </p:txBody>
      </p:sp>
    </p:spTree>
    <p:extLst>
      <p:ext uri="{BB962C8B-B14F-4D97-AF65-F5344CB8AC3E}">
        <p14:creationId xmlns:p14="http://schemas.microsoft.com/office/powerpoint/2010/main" val="96523796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7565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FAA68E-FA00-47FB-BCA0-5F25BE8D3667}"/>
              </a:ext>
            </a:extLst>
          </p:cNvPr>
          <p:cNvSpPr>
            <a:spLocks noGrp="1"/>
          </p:cNvSpPr>
          <p:nvPr>
            <p:ph type="title"/>
          </p:nvPr>
        </p:nvSpPr>
        <p:spPr>
          <a:xfrm>
            <a:off x="524256" y="491260"/>
            <a:ext cx="6594189" cy="1625210"/>
          </a:xfrm>
        </p:spPr>
        <p:txBody>
          <a:bodyPr>
            <a:normAutofit/>
          </a:bodyPr>
          <a:lstStyle/>
          <a:p>
            <a:pPr algn="ctr"/>
            <a:r>
              <a:rPr lang="en-GB" sz="6000" dirty="0">
                <a:solidFill>
                  <a:srgbClr val="FFFFFF"/>
                </a:solidFill>
                <a:latin typeface="The Hand Extrablack" panose="03070A02030502020204" pitchFamily="66" charset="0"/>
              </a:rPr>
              <a:t>Ending the war in Vietnam</a:t>
            </a:r>
          </a:p>
        </p:txBody>
      </p:sp>
      <p:pic>
        <p:nvPicPr>
          <p:cNvPr id="4098" name="Picture 2" descr="The Fall of Saigon: Lessons for Today From the End of the Vietnam War | Time">
            <a:extLst>
              <a:ext uri="{FF2B5EF4-FFF2-40B4-BE49-F238E27FC236}">
                <a16:creationId xmlns:a16="http://schemas.microsoft.com/office/drawing/2014/main" id="{7E67B4A1-C785-4A49-9A8E-75109CFBE2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79" r="6037" b="1"/>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B29CC50-4545-4264-A09D-E99928EBCD0C}"/>
              </a:ext>
            </a:extLst>
          </p:cNvPr>
          <p:cNvSpPr>
            <a:spLocks noGrp="1"/>
          </p:cNvSpPr>
          <p:nvPr>
            <p:ph idx="1"/>
          </p:nvPr>
        </p:nvSpPr>
        <p:spPr>
          <a:xfrm>
            <a:off x="7694763" y="431320"/>
            <a:ext cx="4014158" cy="5969480"/>
          </a:xfrm>
        </p:spPr>
        <p:txBody>
          <a:bodyPr anchor="ctr">
            <a:normAutofit fontScale="85000" lnSpcReduction="20000"/>
          </a:bodyPr>
          <a:lstStyle/>
          <a:p>
            <a:pPr marL="342900" lvl="0" indent="-342900">
              <a:lnSpc>
                <a:spcPct val="110000"/>
              </a:lnSpc>
              <a:spcBef>
                <a:spcPts val="600"/>
              </a:spcBef>
              <a:spcAft>
                <a:spcPts val="600"/>
              </a:spcAft>
              <a:buFont typeface="Symbol" panose="05050102010706020507" pitchFamily="18" charset="2"/>
              <a:buChar char=""/>
            </a:pPr>
            <a:r>
              <a:rPr lang="en-GB" sz="3200" dirty="0">
                <a:solidFill>
                  <a:srgbClr val="FFFFFF"/>
                </a:solidFill>
                <a:effectLst/>
                <a:latin typeface="The Hand Extrablack" panose="03070A02030502020204" pitchFamily="66" charset="0"/>
                <a:ea typeface="Calibri" panose="020F0502020204030204" pitchFamily="34" charset="0"/>
                <a:cs typeface="Calibri" panose="020F0502020204030204" pitchFamily="34" charset="0"/>
              </a:rPr>
              <a:t>In 1975, the Ford administration was preoccupied with the deteriorating situation in Vietnam. </a:t>
            </a:r>
          </a:p>
          <a:p>
            <a:pPr marL="342900" lvl="0" indent="-342900">
              <a:lnSpc>
                <a:spcPct val="110000"/>
              </a:lnSpc>
              <a:spcBef>
                <a:spcPts val="600"/>
              </a:spcBef>
              <a:spcAft>
                <a:spcPts val="600"/>
              </a:spcAft>
              <a:buFont typeface="Symbol" panose="05050102010706020507" pitchFamily="18" charset="2"/>
              <a:buChar char=""/>
            </a:pPr>
            <a:r>
              <a:rPr lang="en-GB" sz="3200" dirty="0">
                <a:solidFill>
                  <a:srgbClr val="FFFFFF"/>
                </a:solidFill>
                <a:effectLst/>
                <a:latin typeface="The Hand Extrablack" panose="03070A02030502020204" pitchFamily="66" charset="0"/>
                <a:ea typeface="Calibri" panose="020F0502020204030204" pitchFamily="34" charset="0"/>
                <a:cs typeface="Calibri" panose="020F0502020204030204" pitchFamily="34" charset="0"/>
              </a:rPr>
              <a:t>March: armed forces of North Vietnam intensified an offensive against the South; the Army of the Republic of Vietnam retreated in disarray</a:t>
            </a:r>
            <a:endParaRPr lang="en-GB" sz="3200" dirty="0">
              <a:solidFill>
                <a:srgbClr val="FFFFFF"/>
              </a:solidFill>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10000"/>
              </a:lnSpc>
              <a:spcBef>
                <a:spcPts val="600"/>
              </a:spcBef>
              <a:spcAft>
                <a:spcPts val="600"/>
              </a:spcAft>
              <a:buFont typeface="Symbol" panose="05050102010706020507" pitchFamily="18" charset="2"/>
              <a:buChar char=""/>
            </a:pPr>
            <a:r>
              <a:rPr lang="en-GB" sz="3200" dirty="0">
                <a:solidFill>
                  <a:srgbClr val="FFFFFF"/>
                </a:solidFill>
                <a:latin typeface="The Hand Extrablack" panose="03070A02030502020204" pitchFamily="66" charset="0"/>
                <a:ea typeface="Calibri" panose="020F0502020204030204" pitchFamily="34" charset="0"/>
                <a:cs typeface="Calibri" panose="020F0502020204030204" pitchFamily="34" charset="0"/>
              </a:rPr>
              <a:t>L</a:t>
            </a:r>
            <a:r>
              <a:rPr lang="en-GB" sz="3200" dirty="0">
                <a:solidFill>
                  <a:srgbClr val="FFFFFF"/>
                </a:solidFill>
                <a:effectLst/>
                <a:latin typeface="The Hand Extrablack" panose="03070A02030502020204" pitchFamily="66" charset="0"/>
                <a:ea typeface="Calibri" panose="020F0502020204030204" pitchFamily="34" charset="0"/>
                <a:cs typeface="Calibri" panose="020F0502020204030204" pitchFamily="34" charset="0"/>
              </a:rPr>
              <a:t>ate April: North Vietnamese and National Liberation Front troops surrounded Saigon, forcing the last Americans to leave. </a:t>
            </a:r>
            <a:endParaRPr lang="en-GB" sz="3200" dirty="0">
              <a:solidFill>
                <a:srgbClr val="FFFFFF"/>
              </a:solidFill>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10000"/>
              </a:lnSpc>
              <a:spcBef>
                <a:spcPts val="600"/>
              </a:spcBef>
              <a:spcAft>
                <a:spcPts val="600"/>
              </a:spcAft>
              <a:buFont typeface="Symbol" panose="05050102010706020507" pitchFamily="18" charset="2"/>
              <a:buChar char=""/>
            </a:pPr>
            <a:r>
              <a:rPr lang="en-GB" sz="3200" dirty="0">
                <a:solidFill>
                  <a:srgbClr val="FFFFFF"/>
                </a:solidFill>
                <a:effectLst/>
                <a:latin typeface="The Hand Extrablack" panose="03070A02030502020204" pitchFamily="66" charset="0"/>
                <a:ea typeface="Calibri" panose="020F0502020204030204" pitchFamily="34" charset="0"/>
                <a:cs typeface="Calibri" panose="020F0502020204030204" pitchFamily="34" charset="0"/>
              </a:rPr>
              <a:t>30 April: Communist forces captured the presidential palace in Saigon and declared victory in the war. </a:t>
            </a:r>
            <a:endParaRPr lang="en-GB" sz="3200" dirty="0">
              <a:solidFill>
                <a:srgbClr val="FFFFFF"/>
              </a:solidFill>
              <a:effectLst/>
              <a:latin typeface="The Hand Extrablack" panose="03070A020305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305414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pic>
        <p:nvPicPr>
          <p:cNvPr id="139" name="Picture 13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2AA8961-13A5-4860-8AA6-6637E6842558}"/>
              </a:ext>
            </a:extLst>
          </p:cNvPr>
          <p:cNvSpPr>
            <a:spLocks noGrp="1"/>
          </p:cNvSpPr>
          <p:nvPr>
            <p:ph type="title"/>
          </p:nvPr>
        </p:nvSpPr>
        <p:spPr>
          <a:xfrm>
            <a:off x="5614876" y="256415"/>
            <a:ext cx="6139682" cy="1454051"/>
          </a:xfrm>
          <a:solidFill>
            <a:schemeClr val="accent5">
              <a:lumMod val="60000"/>
              <a:lumOff val="40000"/>
            </a:schemeClr>
          </a:solidFill>
        </p:spPr>
        <p:txBody>
          <a:bodyPr>
            <a:normAutofit/>
          </a:bodyPr>
          <a:lstStyle/>
          <a:p>
            <a:pPr algn="ctr"/>
            <a:r>
              <a:rPr lang="en-GB" sz="6600" dirty="0">
                <a:solidFill>
                  <a:srgbClr val="000000"/>
                </a:solidFill>
                <a:latin typeface="The Hand Extrablack" panose="03070A02030502020204" pitchFamily="66" charset="0"/>
              </a:rPr>
              <a:t>The Angolan Civil War</a:t>
            </a:r>
          </a:p>
        </p:txBody>
      </p:sp>
      <p:sp>
        <p:nvSpPr>
          <p:cNvPr id="141"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he Hand Extrablack" panose="03070A02030502020204" pitchFamily="66" charset="0"/>
            </a:endParaRPr>
          </a:p>
        </p:txBody>
      </p:sp>
      <p:pic>
        <p:nvPicPr>
          <p:cNvPr id="5122" name="Picture 2" descr="Angolan Civil War - Alchetron, The Free Social Encyclopedia">
            <a:extLst>
              <a:ext uri="{FF2B5EF4-FFF2-40B4-BE49-F238E27FC236}">
                <a16:creationId xmlns:a16="http://schemas.microsoft.com/office/drawing/2014/main" id="{29469E00-0FD3-4CFD-A208-BF8F3B962DF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3298" r="18152" b="2"/>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96E49D6-D1FB-455F-8E67-04D0920B4E0A}"/>
              </a:ext>
            </a:extLst>
          </p:cNvPr>
          <p:cNvSpPr>
            <a:spLocks noGrp="1"/>
          </p:cNvSpPr>
          <p:nvPr>
            <p:ph idx="1"/>
          </p:nvPr>
        </p:nvSpPr>
        <p:spPr>
          <a:xfrm>
            <a:off x="5614875" y="1754572"/>
            <a:ext cx="6139681" cy="4928024"/>
          </a:xfrm>
        </p:spPr>
        <p:txBody>
          <a:bodyPr anchor="ctr">
            <a:normAutofit lnSpcReduction="10000"/>
          </a:bodyPr>
          <a:lstStyle/>
          <a:p>
            <a:pPr marL="342900" lvl="0" indent="-342900">
              <a:lnSpc>
                <a:spcPct val="100000"/>
              </a:lnSpc>
              <a:spcBef>
                <a:spcPts val="600"/>
              </a:spcBef>
              <a:spcAft>
                <a:spcPts val="600"/>
              </a:spcAft>
              <a:buFont typeface="Symbol" panose="05050102010706020507" pitchFamily="18" charset="2"/>
              <a:buChar char=""/>
            </a:pPr>
            <a:r>
              <a:rPr lang="en-GB" sz="32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In July, Kissinger insisted the CIA provide additional financial and military aid to the National Front for the Liberation of Angola (FNLA)</a:t>
            </a:r>
          </a:p>
          <a:p>
            <a:pPr marL="342900" lvl="0" indent="-342900">
              <a:lnSpc>
                <a:spcPct val="100000"/>
              </a:lnSpc>
              <a:spcBef>
                <a:spcPts val="600"/>
              </a:spcBef>
              <a:spcAft>
                <a:spcPts val="600"/>
              </a:spcAft>
              <a:buFont typeface="Symbol" panose="05050102010706020507" pitchFamily="18" charset="2"/>
              <a:buChar char=""/>
            </a:pPr>
            <a:r>
              <a:rPr lang="en-GB" sz="32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Kissinger advocated intervention in the Angolan civil war as a counter to the Soviet Union which supported the Popular Movement for the Liberation of Angola (MPLA), a rival faction. </a:t>
            </a:r>
            <a:endParaRPr lang="en-GB" sz="3200" dirty="0">
              <a:solidFill>
                <a:srgbClr val="000000"/>
              </a:solidFill>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00000"/>
              </a:lnSpc>
              <a:spcBef>
                <a:spcPts val="600"/>
              </a:spcBef>
              <a:spcAft>
                <a:spcPts val="600"/>
              </a:spcAft>
              <a:buFont typeface="Symbol" panose="05050102010706020507" pitchFamily="18" charset="2"/>
              <a:buChar char=""/>
            </a:pPr>
            <a:r>
              <a:rPr lang="en-GB" sz="3200" dirty="0">
                <a:solidFill>
                  <a:srgbClr val="000000"/>
                </a:solidFill>
                <a:effectLst/>
                <a:latin typeface="The Hand Extrablack" panose="03070A02030502020204" pitchFamily="66" charset="0"/>
                <a:ea typeface="Calibri" panose="020F0502020204030204" pitchFamily="34" charset="0"/>
                <a:cs typeface="Calibri" panose="020F0502020204030204" pitchFamily="34" charset="0"/>
              </a:rPr>
              <a:t>Kissinger believed that the Soviets supported the MPLA because they felt emboldened by the American defeat in Vietnam. </a:t>
            </a:r>
            <a:endParaRPr lang="en-GB" sz="3200" dirty="0">
              <a:solidFill>
                <a:srgbClr val="000000"/>
              </a:solidFill>
              <a:latin typeface="The Hand Extrablack" panose="03070A02030502020204" pitchFamily="66" charset="0"/>
            </a:endParaRPr>
          </a:p>
        </p:txBody>
      </p:sp>
    </p:spTree>
    <p:extLst>
      <p:ext uri="{BB962C8B-B14F-4D97-AF65-F5344CB8AC3E}">
        <p14:creationId xmlns:p14="http://schemas.microsoft.com/office/powerpoint/2010/main" val="197839026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47A6ADD7-BE6E-4185-8823-A1A2DE3F5AAA}"/>
              </a:ext>
            </a:extLst>
          </p:cNvPr>
          <p:cNvSpPr>
            <a:spLocks noGrp="1"/>
          </p:cNvSpPr>
          <p:nvPr>
            <p:ph type="title"/>
          </p:nvPr>
        </p:nvSpPr>
        <p:spPr>
          <a:xfrm>
            <a:off x="276240" y="231216"/>
            <a:ext cx="6640754" cy="1495425"/>
          </a:xfrm>
          <a:solidFill>
            <a:schemeClr val="accent5">
              <a:lumMod val="60000"/>
              <a:lumOff val="40000"/>
            </a:schemeClr>
          </a:solidFill>
        </p:spPr>
        <p:txBody>
          <a:bodyPr>
            <a:normAutofit/>
          </a:bodyPr>
          <a:lstStyle/>
          <a:p>
            <a:pPr algn="ctr"/>
            <a:r>
              <a:rPr lang="en-GB" sz="6000" dirty="0">
                <a:effectLst/>
                <a:latin typeface="The Hand Extrablack" panose="03070A02030502020204" pitchFamily="66" charset="0"/>
                <a:ea typeface="Calibri" panose="020F0502020204030204" pitchFamily="34" charset="0"/>
                <a:cs typeface="Calibri" panose="020F0502020204030204" pitchFamily="34" charset="0"/>
              </a:rPr>
              <a:t>Aleksandr Solzhenitsyn</a:t>
            </a:r>
            <a:endParaRPr lang="en-GB" sz="6000" dirty="0">
              <a:latin typeface="The Hand Extrablack" panose="03070A02030502020204" pitchFamily="66" charset="0"/>
            </a:endParaRPr>
          </a:p>
        </p:txBody>
      </p:sp>
      <p:sp>
        <p:nvSpPr>
          <p:cNvPr id="3" name="Content Placeholder 2">
            <a:extLst>
              <a:ext uri="{FF2B5EF4-FFF2-40B4-BE49-F238E27FC236}">
                <a16:creationId xmlns:a16="http://schemas.microsoft.com/office/drawing/2014/main" id="{79A2F83E-7F61-41E3-B884-4F0A6565975E}"/>
              </a:ext>
            </a:extLst>
          </p:cNvPr>
          <p:cNvSpPr>
            <a:spLocks noGrp="1"/>
          </p:cNvSpPr>
          <p:nvPr>
            <p:ph idx="1"/>
          </p:nvPr>
        </p:nvSpPr>
        <p:spPr>
          <a:xfrm>
            <a:off x="276240" y="1818470"/>
            <a:ext cx="6640754" cy="5039530"/>
          </a:xfrm>
        </p:spPr>
        <p:txBody>
          <a:bodyPr>
            <a:normAutofit fontScale="92500"/>
          </a:bodyPr>
          <a:lstStyle/>
          <a:p>
            <a:pPr>
              <a:lnSpc>
                <a:spcPct val="110000"/>
              </a:lnSpc>
              <a:spcBef>
                <a:spcPts val="600"/>
              </a:spcBef>
              <a:spcAft>
                <a:spcPts val="600"/>
              </a:spcAft>
            </a:pPr>
            <a:r>
              <a:rPr lang="en-GB" dirty="0">
                <a:effectLst/>
                <a:latin typeface="The Hand Extrablack" panose="03070A02030502020204" pitchFamily="66" charset="0"/>
                <a:ea typeface="Calibri" panose="020F0502020204030204" pitchFamily="34" charset="0"/>
                <a:cs typeface="Calibri" panose="020F0502020204030204" pitchFamily="34" charset="0"/>
              </a:rPr>
              <a:t>In August 1975, the Soviet Union endorsed the Helsinki Accord which committed the USSR to upholding the basic principles of human rights.</a:t>
            </a:r>
          </a:p>
          <a:p>
            <a:pPr>
              <a:lnSpc>
                <a:spcPct val="110000"/>
              </a:lnSpc>
              <a:spcBef>
                <a:spcPts val="600"/>
              </a:spcBef>
              <a:spcAft>
                <a:spcPts val="600"/>
              </a:spcAft>
            </a:pPr>
            <a:r>
              <a:rPr lang="en-GB" dirty="0">
                <a:effectLst/>
                <a:latin typeface="The Hand Extrablack" panose="03070A02030502020204" pitchFamily="66" charset="0"/>
                <a:ea typeface="Calibri" panose="020F0502020204030204" pitchFamily="34" charset="0"/>
                <a:cs typeface="Arial" panose="020B0604020202020204" pitchFamily="34" charset="0"/>
              </a:rPr>
              <a:t>This period encouraged </a:t>
            </a:r>
            <a:r>
              <a:rPr lang="en-GB" dirty="0">
                <a:latin typeface="The Hand Extrablack" panose="03070A02030502020204" pitchFamily="66" charset="0"/>
                <a:ea typeface="Calibri" panose="020F0502020204030204" pitchFamily="34" charset="0"/>
                <a:cs typeface="Arial" panose="020B0604020202020204" pitchFamily="34" charset="0"/>
              </a:rPr>
              <a:t>dissidents, including Andrei Sakharov and </a:t>
            </a:r>
            <a:r>
              <a:rPr lang="en-GB" dirty="0">
                <a:effectLst/>
                <a:latin typeface="The Hand Extrablack" panose="03070A02030502020204" pitchFamily="66" charset="0"/>
                <a:ea typeface="Calibri" panose="020F0502020204030204" pitchFamily="34" charset="0"/>
                <a:cs typeface="Calibri" panose="020F0502020204030204" pitchFamily="34" charset="0"/>
              </a:rPr>
              <a:t>Alexander Solzhenitsyn.</a:t>
            </a:r>
          </a:p>
          <a:p>
            <a:pPr>
              <a:lnSpc>
                <a:spcPct val="110000"/>
              </a:lnSpc>
              <a:spcBef>
                <a:spcPts val="600"/>
              </a:spcBef>
              <a:spcAft>
                <a:spcPts val="600"/>
              </a:spcAft>
            </a:pPr>
            <a:r>
              <a:rPr lang="en-GB" dirty="0">
                <a:effectLst/>
                <a:latin typeface="The Hand Extrablack" panose="03070A02030502020204" pitchFamily="66" charset="0"/>
                <a:ea typeface="Calibri" panose="020F0502020204030204" pitchFamily="34" charset="0"/>
                <a:cs typeface="Calibri" panose="020F0502020204030204" pitchFamily="34" charset="0"/>
              </a:rPr>
              <a:t>Solzhenitsyn’s book </a:t>
            </a:r>
            <a:r>
              <a:rPr lang="en-GB" i="1" dirty="0">
                <a:effectLst/>
                <a:latin typeface="The Hand Extrablack" panose="03070A02030502020204" pitchFamily="66" charset="0"/>
                <a:ea typeface="Calibri" panose="020F0502020204030204" pitchFamily="34" charset="0"/>
                <a:cs typeface="Calibri" panose="020F0502020204030204" pitchFamily="34" charset="0"/>
              </a:rPr>
              <a:t>The Gulag Archipelago </a:t>
            </a:r>
            <a:r>
              <a:rPr lang="en-GB" dirty="0">
                <a:effectLst/>
                <a:latin typeface="The Hand Extrablack" panose="03070A02030502020204" pitchFamily="66" charset="0"/>
                <a:ea typeface="Calibri" panose="020F0502020204030204" pitchFamily="34" charset="0"/>
                <a:cs typeface="Calibri" panose="020F0502020204030204" pitchFamily="34" charset="0"/>
              </a:rPr>
              <a:t>(about his experiences in the labour camp system) was published abroad in 1973.</a:t>
            </a:r>
            <a:endParaRPr lang="en-GB" dirty="0">
              <a:effectLst/>
              <a:latin typeface="The Hand Extrablack" panose="03070A02030502020204" pitchFamily="66" charset="0"/>
              <a:ea typeface="Calibri" panose="020F0502020204030204" pitchFamily="34" charset="0"/>
              <a:cs typeface="Arial" panose="020B0604020202020204" pitchFamily="34" charset="0"/>
            </a:endParaRPr>
          </a:p>
          <a:p>
            <a:pPr>
              <a:lnSpc>
                <a:spcPct val="110000"/>
              </a:lnSpc>
              <a:spcBef>
                <a:spcPts val="600"/>
              </a:spcBef>
              <a:spcAft>
                <a:spcPts val="600"/>
              </a:spcAft>
            </a:pPr>
            <a:r>
              <a:rPr lang="en-GB" dirty="0">
                <a:effectLst/>
                <a:latin typeface="The Hand Extrablack" panose="03070A02030502020204" pitchFamily="66" charset="0"/>
                <a:ea typeface="Calibri" panose="020F0502020204030204" pitchFamily="34" charset="0"/>
                <a:cs typeface="Calibri" panose="020F0502020204030204" pitchFamily="34" charset="0"/>
              </a:rPr>
              <a:t>His works were highly critical of the Soviet system; his treatment in the USSR received a lot of publicity in the West.</a:t>
            </a:r>
          </a:p>
          <a:p>
            <a:pPr>
              <a:lnSpc>
                <a:spcPct val="110000"/>
              </a:lnSpc>
              <a:spcBef>
                <a:spcPts val="600"/>
              </a:spcBef>
              <a:spcAft>
                <a:spcPts val="600"/>
              </a:spcAft>
            </a:pPr>
            <a:r>
              <a:rPr lang="en-GB" dirty="0">
                <a:latin typeface="The Hand Extrablack" panose="03070A02030502020204" pitchFamily="66" charset="0"/>
                <a:ea typeface="Calibri" panose="020F0502020204030204" pitchFamily="34" charset="0"/>
                <a:cs typeface="Calibri" panose="020F0502020204030204" pitchFamily="34" charset="0"/>
              </a:rPr>
              <a:t>H</a:t>
            </a:r>
            <a:r>
              <a:rPr lang="en-GB" dirty="0">
                <a:effectLst/>
                <a:latin typeface="The Hand Extrablack" panose="03070A02030502020204" pitchFamily="66" charset="0"/>
                <a:ea typeface="Calibri" panose="020F0502020204030204" pitchFamily="34" charset="0"/>
                <a:cs typeface="Calibri" panose="020F0502020204030204" pitchFamily="34" charset="0"/>
              </a:rPr>
              <a:t>e was stripped of his Soviet citizenship and exiled from the USSR in 1974.</a:t>
            </a:r>
            <a:endParaRPr lang="en-GB" dirty="0">
              <a:effectLst/>
              <a:latin typeface="The Hand Extrablack" panose="03070A02030502020204" pitchFamily="66" charset="0"/>
              <a:ea typeface="Calibri" panose="020F0502020204030204" pitchFamily="34" charset="0"/>
              <a:cs typeface="Arial" panose="020B0604020202020204" pitchFamily="34" charset="0"/>
            </a:endParaRPr>
          </a:p>
          <a:p>
            <a:pPr indent="0">
              <a:spcAft>
                <a:spcPts val="800"/>
              </a:spcAft>
              <a:buNone/>
            </a:pPr>
            <a:endParaRPr lang="en-GB" sz="1600" dirty="0">
              <a:effectLst/>
              <a:latin typeface="The Hand Extrablack" panose="03070A02030502020204" pitchFamily="66" charset="0"/>
              <a:ea typeface="Calibri" panose="020F0502020204030204" pitchFamily="34" charset="0"/>
              <a:cs typeface="Arial" panose="020B0604020202020204" pitchFamily="34" charset="0"/>
            </a:endParaRPr>
          </a:p>
        </p:txBody>
      </p:sp>
      <p:pic>
        <p:nvPicPr>
          <p:cNvPr id="6146" name="Picture 2" descr="Aleksandr Solzhenitsyn - Wikipedia">
            <a:extLst>
              <a:ext uri="{FF2B5EF4-FFF2-40B4-BE49-F238E27FC236}">
                <a16:creationId xmlns:a16="http://schemas.microsoft.com/office/drawing/2014/main" id="{3D3F7AB4-2D2B-4809-B54A-FC8266D36A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 r="8433"/>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99866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Extrablack" panose="03070A02030502020204" pitchFamily="66" charset="0"/>
            </a:endParaRPr>
          </a:p>
        </p:txBody>
      </p:sp>
      <p:sp>
        <p:nvSpPr>
          <p:cNvPr id="2" name="Title 1">
            <a:extLst>
              <a:ext uri="{FF2B5EF4-FFF2-40B4-BE49-F238E27FC236}">
                <a16:creationId xmlns:a16="http://schemas.microsoft.com/office/drawing/2014/main" id="{47A6ADD7-BE6E-4185-8823-A1A2DE3F5AAA}"/>
              </a:ext>
            </a:extLst>
          </p:cNvPr>
          <p:cNvSpPr>
            <a:spLocks noGrp="1"/>
          </p:cNvSpPr>
          <p:nvPr>
            <p:ph type="title"/>
          </p:nvPr>
        </p:nvSpPr>
        <p:spPr>
          <a:xfrm>
            <a:off x="524256" y="4767072"/>
            <a:ext cx="6594189" cy="1625210"/>
          </a:xfrm>
        </p:spPr>
        <p:txBody>
          <a:bodyPr>
            <a:normAutofit/>
          </a:bodyPr>
          <a:lstStyle/>
          <a:p>
            <a:pPr algn="r"/>
            <a:r>
              <a:rPr lang="en-GB" sz="6600" dirty="0">
                <a:solidFill>
                  <a:srgbClr val="FFFFFF"/>
                </a:solidFill>
                <a:effectLst/>
                <a:latin typeface="The Hand Extrablack" panose="03070A02030502020204" pitchFamily="66" charset="0"/>
                <a:ea typeface="Calibri" panose="020F0502020204030204" pitchFamily="34" charset="0"/>
                <a:cs typeface="Calibri" panose="020F0502020204030204" pitchFamily="34" charset="0"/>
              </a:rPr>
              <a:t>Opposition to the CSCE</a:t>
            </a:r>
            <a:endParaRPr lang="en-GB" sz="6600" dirty="0">
              <a:solidFill>
                <a:srgbClr val="FFFFFF"/>
              </a:solidFill>
              <a:latin typeface="The Hand Extrablack" panose="03070A02030502020204" pitchFamily="66" charset="0"/>
            </a:endParaRPr>
          </a:p>
        </p:txBody>
      </p:sp>
      <p:pic>
        <p:nvPicPr>
          <p:cNvPr id="7170" name="Picture 2" descr="Closing sitting of the third stage of the CSCE (Helsinki, 1 August 1975) -  CVCE Website">
            <a:extLst>
              <a:ext uri="{FF2B5EF4-FFF2-40B4-BE49-F238E27FC236}">
                <a16:creationId xmlns:a16="http://schemas.microsoft.com/office/drawing/2014/main" id="{24280C9D-6C33-4470-B0AA-E117DC74F0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0129"/>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Extrablack" panose="03070A02030502020204" pitchFamily="66" charset="0"/>
            </a:endParaRPr>
          </a:p>
        </p:txBody>
      </p:sp>
      <p:sp>
        <p:nvSpPr>
          <p:cNvPr id="3" name="Content Placeholder 2">
            <a:extLst>
              <a:ext uri="{FF2B5EF4-FFF2-40B4-BE49-F238E27FC236}">
                <a16:creationId xmlns:a16="http://schemas.microsoft.com/office/drawing/2014/main" id="{79A2F83E-7F61-41E3-B884-4F0A6565975E}"/>
              </a:ext>
            </a:extLst>
          </p:cNvPr>
          <p:cNvSpPr>
            <a:spLocks noGrp="1"/>
          </p:cNvSpPr>
          <p:nvPr>
            <p:ph idx="1"/>
          </p:nvPr>
        </p:nvSpPr>
        <p:spPr>
          <a:xfrm>
            <a:off x="7534655" y="321732"/>
            <a:ext cx="4329798" cy="6214534"/>
          </a:xfrm>
        </p:spPr>
        <p:txBody>
          <a:bodyPr anchor="ctr">
            <a:normAutofit/>
          </a:bodyPr>
          <a:lstStyle/>
          <a:p>
            <a:pPr marL="342900" lvl="0" indent="-342900">
              <a:lnSpc>
                <a:spcPct val="110000"/>
              </a:lnSpc>
              <a:spcBef>
                <a:spcPts val="600"/>
              </a:spcBef>
              <a:spcAft>
                <a:spcPts val="600"/>
              </a:spcAft>
              <a:buFont typeface="Symbol" panose="05050102010706020507" pitchFamily="18" charset="2"/>
              <a:buChar char=""/>
            </a:pPr>
            <a:r>
              <a:rPr lang="en-GB" dirty="0">
                <a:solidFill>
                  <a:srgbClr val="FFFFFF"/>
                </a:solidFill>
                <a:effectLst/>
                <a:latin typeface="The Hand Extrablack" panose="03070A02030502020204" pitchFamily="66" charset="0"/>
                <a:ea typeface="Calibri" panose="020F0502020204030204" pitchFamily="34" charset="0"/>
                <a:cs typeface="Calibri" panose="020F0502020204030204" pitchFamily="34" charset="0"/>
              </a:rPr>
              <a:t>Ford declined to meet with expelled Soviet dissident writer Aleksandr Solzhenitsyn. </a:t>
            </a:r>
            <a:endParaRPr lang="en-GB" dirty="0">
              <a:solidFill>
                <a:srgbClr val="FFFFFF"/>
              </a:solidFill>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10000"/>
              </a:lnSpc>
              <a:spcBef>
                <a:spcPts val="600"/>
              </a:spcBef>
              <a:spcAft>
                <a:spcPts val="600"/>
              </a:spcAft>
              <a:buFont typeface="Symbol" panose="05050102010706020507" pitchFamily="18" charset="2"/>
              <a:buChar char=""/>
            </a:pPr>
            <a:r>
              <a:rPr lang="en-GB" dirty="0">
                <a:solidFill>
                  <a:srgbClr val="FFFFFF"/>
                </a:solidFill>
                <a:effectLst/>
                <a:latin typeface="The Hand Extrablack" panose="03070A02030502020204" pitchFamily="66" charset="0"/>
                <a:ea typeface="Calibri" panose="020F0502020204030204" pitchFamily="34" charset="0"/>
                <a:cs typeface="Calibri" panose="020F0502020204030204" pitchFamily="34" charset="0"/>
              </a:rPr>
              <a:t>Solzhenitsyn denounced the CSCE meeting in Helsinki in 1975 as a “betrayal of Eastern Europe.”</a:t>
            </a:r>
            <a:endParaRPr lang="en-GB" dirty="0">
              <a:solidFill>
                <a:srgbClr val="FFFFFF"/>
              </a:solidFill>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10000"/>
              </a:lnSpc>
              <a:spcBef>
                <a:spcPts val="600"/>
              </a:spcBef>
              <a:spcAft>
                <a:spcPts val="600"/>
              </a:spcAft>
              <a:buFont typeface="Symbol" panose="05050102010706020507" pitchFamily="18" charset="2"/>
              <a:buChar char=""/>
            </a:pPr>
            <a:r>
              <a:rPr lang="en-GB" dirty="0">
                <a:solidFill>
                  <a:srgbClr val="FFFFFF"/>
                </a:solidFill>
                <a:effectLst/>
                <a:latin typeface="The Hand Extrablack" panose="03070A02030502020204" pitchFamily="66" charset="0"/>
                <a:ea typeface="Calibri" panose="020F0502020204030204" pitchFamily="34" charset="0"/>
                <a:cs typeface="Calibri" panose="020F0502020204030204" pitchFamily="34" charset="0"/>
              </a:rPr>
              <a:t>Many Americans of Eastern European ancestry opposed to Soviet influence in Eastern Europe and complained that the acknowledgment of current borders validated the 1940 Soviet occupation and annexation of the Baltic states of Lithuania, Latvia, and Estonia. </a:t>
            </a:r>
            <a:endParaRPr lang="en-GB" dirty="0">
              <a:solidFill>
                <a:srgbClr val="FFFFFF"/>
              </a:solidFill>
              <a:effectLst/>
              <a:latin typeface="The Hand Extrablack" panose="03070A020305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074482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Extrablack" panose="03070A02030502020204" pitchFamily="66" charset="0"/>
            </a:endParaRPr>
          </a:p>
        </p:txBody>
      </p:sp>
      <p:sp>
        <p:nvSpPr>
          <p:cNvPr id="2" name="Title 1">
            <a:extLst>
              <a:ext uri="{FF2B5EF4-FFF2-40B4-BE49-F238E27FC236}">
                <a16:creationId xmlns:a16="http://schemas.microsoft.com/office/drawing/2014/main" id="{8D4D9F8B-9D74-48B5-8FD9-098800D241D0}"/>
              </a:ext>
            </a:extLst>
          </p:cNvPr>
          <p:cNvSpPr>
            <a:spLocks noGrp="1"/>
          </p:cNvSpPr>
          <p:nvPr>
            <p:ph type="title"/>
          </p:nvPr>
        </p:nvSpPr>
        <p:spPr>
          <a:xfrm>
            <a:off x="524256" y="491260"/>
            <a:ext cx="6594189" cy="1625210"/>
          </a:xfrm>
        </p:spPr>
        <p:txBody>
          <a:bodyPr>
            <a:normAutofit/>
          </a:bodyPr>
          <a:lstStyle/>
          <a:p>
            <a:pPr algn="ctr"/>
            <a:r>
              <a:rPr lang="en-GB" sz="6000" dirty="0">
                <a:solidFill>
                  <a:srgbClr val="FFFFFF"/>
                </a:solidFill>
                <a:latin typeface="The Hand Extrablack" panose="03070A02030502020204" pitchFamily="66" charset="0"/>
              </a:rPr>
              <a:t>Ford changes track</a:t>
            </a:r>
          </a:p>
        </p:txBody>
      </p:sp>
      <p:pic>
        <p:nvPicPr>
          <p:cNvPr id="8194" name="Picture 2" descr="40 Years Later: Rethinking the Helsinki Accords and Human Rights |  Superfluous Answers to Necessary Questions">
            <a:extLst>
              <a:ext uri="{FF2B5EF4-FFF2-40B4-BE49-F238E27FC236}">
                <a16:creationId xmlns:a16="http://schemas.microsoft.com/office/drawing/2014/main" id="{DB0A9937-CC17-4225-9ADB-BB3DAD045C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4990"/>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Extrablack" panose="03070A02030502020204" pitchFamily="66" charset="0"/>
            </a:endParaRPr>
          </a:p>
        </p:txBody>
      </p:sp>
      <p:sp>
        <p:nvSpPr>
          <p:cNvPr id="3" name="Content Placeholder 2">
            <a:extLst>
              <a:ext uri="{FF2B5EF4-FFF2-40B4-BE49-F238E27FC236}">
                <a16:creationId xmlns:a16="http://schemas.microsoft.com/office/drawing/2014/main" id="{CC7FB3B1-4E34-4F22-BD1C-9F24C4795E78}"/>
              </a:ext>
            </a:extLst>
          </p:cNvPr>
          <p:cNvSpPr>
            <a:spLocks noGrp="1"/>
          </p:cNvSpPr>
          <p:nvPr>
            <p:ph idx="1"/>
          </p:nvPr>
        </p:nvSpPr>
        <p:spPr>
          <a:xfrm>
            <a:off x="7625751" y="414068"/>
            <a:ext cx="4192438" cy="6072996"/>
          </a:xfrm>
        </p:spPr>
        <p:txBody>
          <a:bodyPr anchor="ctr">
            <a:normAutofit fontScale="85000" lnSpcReduction="20000"/>
          </a:bodyPr>
          <a:lstStyle/>
          <a:p>
            <a:pPr marL="342900" lvl="0" indent="-342900">
              <a:lnSpc>
                <a:spcPct val="110000"/>
              </a:lnSpc>
              <a:spcBef>
                <a:spcPts val="600"/>
              </a:spcBef>
              <a:spcAft>
                <a:spcPts val="600"/>
              </a:spcAft>
              <a:buFont typeface="Symbol" panose="05050102010706020507" pitchFamily="18" charset="2"/>
              <a:buChar char=""/>
            </a:pPr>
            <a:r>
              <a:rPr lang="en-GB" sz="3200" dirty="0">
                <a:solidFill>
                  <a:srgbClr val="FFFFFF"/>
                </a:solidFill>
                <a:effectLst/>
                <a:latin typeface="The Hand Extrablack" panose="03070A02030502020204" pitchFamily="66" charset="0"/>
                <a:ea typeface="Calibri" panose="020F0502020204030204" pitchFamily="34" charset="0"/>
                <a:cs typeface="Calibri" panose="020F0502020204030204" pitchFamily="34" charset="0"/>
              </a:rPr>
              <a:t>Ford’s trip to the conference was unpopular; he sought to recover by adopting a more confrontational stance toward the Soviet Union. </a:t>
            </a:r>
            <a:endParaRPr lang="en-GB" sz="3200" dirty="0">
              <a:solidFill>
                <a:srgbClr val="FFFFFF"/>
              </a:solidFill>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10000"/>
              </a:lnSpc>
              <a:spcBef>
                <a:spcPts val="600"/>
              </a:spcBef>
              <a:spcAft>
                <a:spcPts val="600"/>
              </a:spcAft>
              <a:buFont typeface="Symbol" panose="05050102010706020507" pitchFamily="18" charset="2"/>
              <a:buChar char=""/>
            </a:pPr>
            <a:r>
              <a:rPr lang="en-GB" sz="3200" dirty="0">
                <a:solidFill>
                  <a:srgbClr val="FFFFFF"/>
                </a:solidFill>
                <a:effectLst/>
                <a:latin typeface="The Hand Extrablack" panose="03070A02030502020204" pitchFamily="66" charset="0"/>
                <a:ea typeface="Calibri" panose="020F0502020204030204" pitchFamily="34" charset="0"/>
                <a:cs typeface="Calibri" panose="020F0502020204030204" pitchFamily="34" charset="0"/>
              </a:rPr>
              <a:t>He looked directly at Brezhnev during his speech and insisted that the Soviets “realize the deep devotion of the American people and their government to human rights and fundamental freedoms.”</a:t>
            </a:r>
            <a:endParaRPr lang="en-GB" sz="3200" dirty="0">
              <a:solidFill>
                <a:srgbClr val="FFFFFF"/>
              </a:solidFill>
              <a:effectLst/>
              <a:latin typeface="The Hand Extrablack" panose="03070A02030502020204" pitchFamily="66" charset="0"/>
              <a:ea typeface="Calibri" panose="020F0502020204030204" pitchFamily="34" charset="0"/>
              <a:cs typeface="Arial" panose="020B0604020202020204" pitchFamily="34" charset="0"/>
            </a:endParaRPr>
          </a:p>
          <a:p>
            <a:pPr marL="342900" lvl="0" indent="-342900">
              <a:lnSpc>
                <a:spcPct val="110000"/>
              </a:lnSpc>
              <a:spcBef>
                <a:spcPts val="600"/>
              </a:spcBef>
              <a:spcAft>
                <a:spcPts val="600"/>
              </a:spcAft>
              <a:buFont typeface="Symbol" panose="05050102010706020507" pitchFamily="18" charset="2"/>
              <a:buChar char=""/>
            </a:pPr>
            <a:r>
              <a:rPr lang="en-GB" sz="3200" dirty="0">
                <a:solidFill>
                  <a:srgbClr val="FFFFFF"/>
                </a:solidFill>
                <a:effectLst/>
                <a:latin typeface="The Hand Extrablack" panose="03070A02030502020204" pitchFamily="66" charset="0"/>
                <a:ea typeface="Calibri" panose="020F0502020204030204" pitchFamily="34" charset="0"/>
                <a:cs typeface="Calibri" panose="020F0502020204030204" pitchFamily="34" charset="0"/>
              </a:rPr>
              <a:t>Ronald Reagan, who was preparing to challenge Ford for the Republican presidential nomination in 1976, asserted that “all Americans should be against” the Helsinki Final Act.</a:t>
            </a:r>
            <a:endParaRPr lang="en-GB" sz="3200" dirty="0">
              <a:solidFill>
                <a:srgbClr val="FFFFFF"/>
              </a:solidFill>
              <a:effectLst/>
              <a:latin typeface="The Hand Extrablack" panose="03070A020305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550554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he Hand Extrablack" panose="03070A02030502020204" pitchFamily="66" charset="0"/>
            </a:endParaRPr>
          </a:p>
        </p:txBody>
      </p:sp>
      <p:pic>
        <p:nvPicPr>
          <p:cNvPr id="9218" name="Picture 2" descr="Henry A. Kissinger | Biography, Accomplishments, &amp; Facts | Britannica">
            <a:extLst>
              <a:ext uri="{FF2B5EF4-FFF2-40B4-BE49-F238E27FC236}">
                <a16:creationId xmlns:a16="http://schemas.microsoft.com/office/drawing/2014/main" id="{E03B52E8-99E0-45DB-87F8-0564F379D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7" r="3915"/>
          <a:stretch/>
        </p:blipFill>
        <p:spPr bwMode="auto">
          <a:xfrm>
            <a:off x="20" y="1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he Hand Extrablack" panose="03070A02030502020204" pitchFamily="66" charset="0"/>
            </a:endParaRPr>
          </a:p>
        </p:txBody>
      </p:sp>
      <p:sp useBgFill="1">
        <p:nvSpPr>
          <p:cNvPr id="75" name="Freeform: Shape 74">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The Hand Extrablack" panose="03070A02030502020204" pitchFamily="66" charset="0"/>
            </a:endParaRPr>
          </a:p>
        </p:txBody>
      </p:sp>
      <p:sp>
        <p:nvSpPr>
          <p:cNvPr id="77" name="Freeform: Shape 7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he Hand Extrablack" panose="03070A02030502020204" pitchFamily="66" charset="0"/>
            </a:endParaRPr>
          </a:p>
        </p:txBody>
      </p:sp>
      <p:sp>
        <p:nvSpPr>
          <p:cNvPr id="2" name="Title 1">
            <a:extLst>
              <a:ext uri="{FF2B5EF4-FFF2-40B4-BE49-F238E27FC236}">
                <a16:creationId xmlns:a16="http://schemas.microsoft.com/office/drawing/2014/main" id="{9794ACEA-B970-4858-B146-D5DBA4C378B2}"/>
              </a:ext>
            </a:extLst>
          </p:cNvPr>
          <p:cNvSpPr>
            <a:spLocks noGrp="1"/>
          </p:cNvSpPr>
          <p:nvPr>
            <p:ph type="title"/>
          </p:nvPr>
        </p:nvSpPr>
        <p:spPr>
          <a:xfrm>
            <a:off x="8206595" y="-277120"/>
            <a:ext cx="3824376" cy="1588422"/>
          </a:xfrm>
        </p:spPr>
        <p:txBody>
          <a:bodyPr anchor="b">
            <a:normAutofit fontScale="90000"/>
          </a:bodyPr>
          <a:lstStyle/>
          <a:p>
            <a:pPr algn="ctr"/>
            <a:r>
              <a:rPr lang="en-GB" sz="6000" dirty="0">
                <a:latin typeface="The Hand Extrablack" panose="03070A02030502020204" pitchFamily="66" charset="0"/>
              </a:rPr>
              <a:t>Détente diminishing?</a:t>
            </a:r>
          </a:p>
        </p:txBody>
      </p:sp>
      <p:sp>
        <p:nvSpPr>
          <p:cNvPr id="3" name="Content Placeholder 2">
            <a:extLst>
              <a:ext uri="{FF2B5EF4-FFF2-40B4-BE49-F238E27FC236}">
                <a16:creationId xmlns:a16="http://schemas.microsoft.com/office/drawing/2014/main" id="{6F34D1A0-D51E-4B0C-BB56-D9A51F69D9DA}"/>
              </a:ext>
            </a:extLst>
          </p:cNvPr>
          <p:cNvSpPr>
            <a:spLocks noGrp="1"/>
          </p:cNvSpPr>
          <p:nvPr>
            <p:ph idx="1"/>
          </p:nvPr>
        </p:nvSpPr>
        <p:spPr>
          <a:xfrm>
            <a:off x="7441722" y="1645932"/>
            <a:ext cx="4641008" cy="3788710"/>
          </a:xfrm>
        </p:spPr>
        <p:txBody>
          <a:bodyPr>
            <a:normAutofit fontScale="85000" lnSpcReduction="20000"/>
          </a:bodyPr>
          <a:lstStyle/>
          <a:p>
            <a:pPr>
              <a:lnSpc>
                <a:spcPct val="120000"/>
              </a:lnSpc>
              <a:spcBef>
                <a:spcPts val="600"/>
              </a:spcBef>
              <a:spcAft>
                <a:spcPts val="600"/>
              </a:spcAft>
            </a:pPr>
            <a:r>
              <a:rPr lang="en-GB" sz="3200" dirty="0">
                <a:effectLst/>
                <a:latin typeface="The Hand Extrablack" panose="03070A02030502020204" pitchFamily="66" charset="0"/>
                <a:ea typeface="Calibri" panose="020F0502020204030204" pitchFamily="34" charset="0"/>
                <a:cs typeface="Calibri" panose="020F0502020204030204" pitchFamily="34" charset="0"/>
              </a:rPr>
              <a:t>Ford replaced Kissinger as national security adviser. Kissinger remained secretary of state, but his authority was clearly diminished.</a:t>
            </a:r>
            <a:endParaRPr lang="en-GB" sz="3200" dirty="0">
              <a:effectLst/>
              <a:latin typeface="The Hand Extrablack" panose="03070A02030502020204" pitchFamily="66" charset="0"/>
              <a:ea typeface="Calibri" panose="020F0502020204030204" pitchFamily="34" charset="0"/>
              <a:cs typeface="Arial" panose="020B0604020202020204" pitchFamily="34" charset="0"/>
            </a:endParaRPr>
          </a:p>
          <a:p>
            <a:pPr>
              <a:lnSpc>
                <a:spcPct val="120000"/>
              </a:lnSpc>
              <a:spcBef>
                <a:spcPts val="600"/>
              </a:spcBef>
              <a:spcAft>
                <a:spcPts val="600"/>
              </a:spcAft>
            </a:pPr>
            <a:r>
              <a:rPr lang="en-GB" sz="3200" dirty="0">
                <a:effectLst/>
                <a:latin typeface="The Hand Extrablack" panose="03070A02030502020204" pitchFamily="66" charset="0"/>
                <a:ea typeface="Calibri" panose="020F0502020204030204" pitchFamily="34" charset="0"/>
                <a:cs typeface="Calibri" panose="020F0502020204030204" pitchFamily="34" charset="0"/>
              </a:rPr>
              <a:t>In February 1976, Ford explained that officials in his administration would no longer use the word “détente” to characterize US–Soviet relations.</a:t>
            </a:r>
            <a:endParaRPr lang="en-GB" sz="3200" dirty="0">
              <a:effectLst/>
              <a:latin typeface="The Hand Extrablack" panose="03070A02030502020204" pitchFamily="66" charset="0"/>
              <a:ea typeface="Calibri" panose="020F0502020204030204" pitchFamily="34" charset="0"/>
              <a:cs typeface="Arial" panose="020B0604020202020204" pitchFamily="34" charset="0"/>
            </a:endParaRPr>
          </a:p>
          <a:p>
            <a:pPr>
              <a:lnSpc>
                <a:spcPct val="120000"/>
              </a:lnSpc>
              <a:spcBef>
                <a:spcPts val="600"/>
              </a:spcBef>
              <a:spcAft>
                <a:spcPts val="600"/>
              </a:spcAft>
            </a:pPr>
            <a:r>
              <a:rPr lang="en-GB" sz="3200" dirty="0">
                <a:effectLst/>
                <a:latin typeface="The Hand Extrablack" panose="03070A02030502020204" pitchFamily="66" charset="0"/>
                <a:ea typeface="Calibri" panose="020F0502020204030204" pitchFamily="34" charset="0"/>
                <a:cs typeface="Calibri" panose="020F0502020204030204" pitchFamily="34" charset="0"/>
              </a:rPr>
              <a:t>Brezhnev did not visit the United States after the Vladivostok meeting of November 1974. </a:t>
            </a:r>
            <a:endParaRPr lang="en-GB" sz="3200" dirty="0">
              <a:latin typeface="The Hand Extrablack" panose="03070A02030502020204" pitchFamily="66" charset="0"/>
            </a:endParaRPr>
          </a:p>
        </p:txBody>
      </p:sp>
    </p:spTree>
    <p:extLst>
      <p:ext uri="{BB962C8B-B14F-4D97-AF65-F5344CB8AC3E}">
        <p14:creationId xmlns:p14="http://schemas.microsoft.com/office/powerpoint/2010/main" val="381424447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954</Words>
  <Application>Microsoft Office PowerPoint</Application>
  <PresentationFormat>Widescreen</PresentationFormat>
  <Paragraphs>53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Why did détente meet more opposition under Gerald Ford?</vt:lpstr>
      <vt:lpstr>The first months</vt:lpstr>
      <vt:lpstr>Jackson-Vanik amendment</vt:lpstr>
      <vt:lpstr>Ending the war in Vietnam</vt:lpstr>
      <vt:lpstr>The Angolan Civil War</vt:lpstr>
      <vt:lpstr>Aleksandr Solzhenitsyn</vt:lpstr>
      <vt:lpstr>Opposition to the CSCE</vt:lpstr>
      <vt:lpstr>Ford changes track</vt:lpstr>
      <vt:lpstr>Détente diminishing?</vt:lpstr>
      <vt:lpstr>Ford defeated</vt:lpstr>
      <vt:lpstr>Want more?</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did détente meet more opposition under Gerald Ford?</dc:title>
  <dc:creator>Anastasia Galvin</dc:creator>
  <cp:lastModifiedBy>Anastasia Galvin</cp:lastModifiedBy>
  <cp:revision>5</cp:revision>
  <dcterms:created xsi:type="dcterms:W3CDTF">2021-02-03T17:20:16Z</dcterms:created>
  <dcterms:modified xsi:type="dcterms:W3CDTF">2021-02-03T19:22:41Z</dcterms:modified>
</cp:coreProperties>
</file>